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7" r:id="rId4"/>
    <p:sldId id="288" r:id="rId5"/>
    <p:sldId id="289" r:id="rId6"/>
    <p:sldId id="448" r:id="rId7"/>
    <p:sldId id="449" r:id="rId8"/>
    <p:sldId id="450" r:id="rId9"/>
    <p:sldId id="451" r:id="rId10"/>
    <p:sldId id="452" r:id="rId11"/>
    <p:sldId id="453" r:id="rId12"/>
    <p:sldId id="454" r:id="rId13"/>
    <p:sldId id="455" r:id="rId14"/>
    <p:sldId id="456" r:id="rId15"/>
    <p:sldId id="457" r:id="rId16"/>
    <p:sldId id="458" r:id="rId17"/>
    <p:sldId id="402" r:id="rId18"/>
    <p:sldId id="459" r:id="rId19"/>
    <p:sldId id="403" r:id="rId20"/>
    <p:sldId id="460" r:id="rId21"/>
    <p:sldId id="514" r:id="rId22"/>
    <p:sldId id="515" r:id="rId23"/>
    <p:sldId id="462" r:id="rId24"/>
    <p:sldId id="463" r:id="rId25"/>
    <p:sldId id="464" r:id="rId26"/>
    <p:sldId id="516" r:id="rId27"/>
    <p:sldId id="517" r:id="rId28"/>
    <p:sldId id="518" r:id="rId29"/>
    <p:sldId id="519" r:id="rId30"/>
    <p:sldId id="465" r:id="rId31"/>
    <p:sldId id="466" r:id="rId32"/>
    <p:sldId id="520" r:id="rId33"/>
    <p:sldId id="521"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p:scale>
          <a:sx n="73" d="100"/>
          <a:sy n="73" d="100"/>
        </p:scale>
        <p:origin x="2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E1A410-D555-498D-B7F0-C5FCEF68110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A1738B1-D414-4457-B3B2-04C48D0741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E8C6470-C8CC-4A93-B101-0CFA0370D8E0}"/>
              </a:ext>
            </a:extLst>
          </p:cNvPr>
          <p:cNvSpPr>
            <a:spLocks noGrp="1"/>
          </p:cNvSpPr>
          <p:nvPr>
            <p:ph type="dt" sz="half" idx="10"/>
          </p:nvPr>
        </p:nvSpPr>
        <p:spPr/>
        <p:txBody>
          <a:bodyPr/>
          <a:lstStyle/>
          <a:p>
            <a:fld id="{792DD724-BE21-41FD-A546-79D94FCE6AAD}" type="datetimeFigureOut">
              <a:rPr lang="it-IT" smtClean="0"/>
              <a:t>13/12/2019</a:t>
            </a:fld>
            <a:endParaRPr lang="it-IT"/>
          </a:p>
        </p:txBody>
      </p:sp>
      <p:sp>
        <p:nvSpPr>
          <p:cNvPr id="5" name="Segnaposto piè di pagina 4">
            <a:extLst>
              <a:ext uri="{FF2B5EF4-FFF2-40B4-BE49-F238E27FC236}">
                <a16:creationId xmlns:a16="http://schemas.microsoft.com/office/drawing/2014/main" id="{7B07A3B6-CC48-4134-AB7A-6614E39B7B3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C634D78-4C7D-4CE4-80BC-081E8670C027}"/>
              </a:ext>
            </a:extLst>
          </p:cNvPr>
          <p:cNvSpPr>
            <a:spLocks noGrp="1"/>
          </p:cNvSpPr>
          <p:nvPr>
            <p:ph type="sldNum" sz="quarter" idx="12"/>
          </p:nvPr>
        </p:nvSpPr>
        <p:spPr/>
        <p:txBody>
          <a:bodyPr/>
          <a:lstStyle/>
          <a:p>
            <a:fld id="{0A918795-90FB-40E0-8DC0-81F82C59B464}" type="slidenum">
              <a:rPr lang="it-IT" smtClean="0"/>
              <a:t>‹N›</a:t>
            </a:fld>
            <a:endParaRPr lang="it-IT"/>
          </a:p>
        </p:txBody>
      </p:sp>
    </p:spTree>
    <p:extLst>
      <p:ext uri="{BB962C8B-B14F-4D97-AF65-F5344CB8AC3E}">
        <p14:creationId xmlns:p14="http://schemas.microsoft.com/office/powerpoint/2010/main" val="365944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4F5CFA-B911-4831-A6CF-9971E3F4592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B1D8F7C-686E-41E2-9931-D38FE6C9E91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8EA69D0-7B61-4E9E-A03B-3987E79364AF}"/>
              </a:ext>
            </a:extLst>
          </p:cNvPr>
          <p:cNvSpPr>
            <a:spLocks noGrp="1"/>
          </p:cNvSpPr>
          <p:nvPr>
            <p:ph type="dt" sz="half" idx="10"/>
          </p:nvPr>
        </p:nvSpPr>
        <p:spPr/>
        <p:txBody>
          <a:bodyPr/>
          <a:lstStyle/>
          <a:p>
            <a:fld id="{792DD724-BE21-41FD-A546-79D94FCE6AAD}" type="datetimeFigureOut">
              <a:rPr lang="it-IT" smtClean="0"/>
              <a:t>13/12/2019</a:t>
            </a:fld>
            <a:endParaRPr lang="it-IT"/>
          </a:p>
        </p:txBody>
      </p:sp>
      <p:sp>
        <p:nvSpPr>
          <p:cNvPr id="5" name="Segnaposto piè di pagina 4">
            <a:extLst>
              <a:ext uri="{FF2B5EF4-FFF2-40B4-BE49-F238E27FC236}">
                <a16:creationId xmlns:a16="http://schemas.microsoft.com/office/drawing/2014/main" id="{DA341B4B-F1C4-4402-9C90-14F28C3ACD8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E2A210-EE3B-439F-BCF0-624EBE59DCFF}"/>
              </a:ext>
            </a:extLst>
          </p:cNvPr>
          <p:cNvSpPr>
            <a:spLocks noGrp="1"/>
          </p:cNvSpPr>
          <p:nvPr>
            <p:ph type="sldNum" sz="quarter" idx="12"/>
          </p:nvPr>
        </p:nvSpPr>
        <p:spPr/>
        <p:txBody>
          <a:bodyPr/>
          <a:lstStyle/>
          <a:p>
            <a:fld id="{0A918795-90FB-40E0-8DC0-81F82C59B464}" type="slidenum">
              <a:rPr lang="it-IT" smtClean="0"/>
              <a:t>‹N›</a:t>
            </a:fld>
            <a:endParaRPr lang="it-IT"/>
          </a:p>
        </p:txBody>
      </p:sp>
    </p:spTree>
    <p:extLst>
      <p:ext uri="{BB962C8B-B14F-4D97-AF65-F5344CB8AC3E}">
        <p14:creationId xmlns:p14="http://schemas.microsoft.com/office/powerpoint/2010/main" val="132665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6327956-FC44-4BDF-B925-A3AD4A5D6CE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9B677D3-B0FA-44D4-AAF0-0DFD2004300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E0E3160-C4A3-40DC-827E-A42F23B7376C}"/>
              </a:ext>
            </a:extLst>
          </p:cNvPr>
          <p:cNvSpPr>
            <a:spLocks noGrp="1"/>
          </p:cNvSpPr>
          <p:nvPr>
            <p:ph type="dt" sz="half" idx="10"/>
          </p:nvPr>
        </p:nvSpPr>
        <p:spPr/>
        <p:txBody>
          <a:bodyPr/>
          <a:lstStyle/>
          <a:p>
            <a:fld id="{792DD724-BE21-41FD-A546-79D94FCE6AAD}" type="datetimeFigureOut">
              <a:rPr lang="it-IT" smtClean="0"/>
              <a:t>13/12/2019</a:t>
            </a:fld>
            <a:endParaRPr lang="it-IT"/>
          </a:p>
        </p:txBody>
      </p:sp>
      <p:sp>
        <p:nvSpPr>
          <p:cNvPr id="5" name="Segnaposto piè di pagina 4">
            <a:extLst>
              <a:ext uri="{FF2B5EF4-FFF2-40B4-BE49-F238E27FC236}">
                <a16:creationId xmlns:a16="http://schemas.microsoft.com/office/drawing/2014/main" id="{A990ADED-6007-48D2-B2BB-C044A85B5A2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EC21D34-08EC-4CDD-A1C5-385D195D8E6B}"/>
              </a:ext>
            </a:extLst>
          </p:cNvPr>
          <p:cNvSpPr>
            <a:spLocks noGrp="1"/>
          </p:cNvSpPr>
          <p:nvPr>
            <p:ph type="sldNum" sz="quarter" idx="12"/>
          </p:nvPr>
        </p:nvSpPr>
        <p:spPr/>
        <p:txBody>
          <a:bodyPr/>
          <a:lstStyle/>
          <a:p>
            <a:fld id="{0A918795-90FB-40E0-8DC0-81F82C59B464}" type="slidenum">
              <a:rPr lang="it-IT" smtClean="0"/>
              <a:t>‹N›</a:t>
            </a:fld>
            <a:endParaRPr lang="it-IT"/>
          </a:p>
        </p:txBody>
      </p:sp>
    </p:spTree>
    <p:extLst>
      <p:ext uri="{BB962C8B-B14F-4D97-AF65-F5344CB8AC3E}">
        <p14:creationId xmlns:p14="http://schemas.microsoft.com/office/powerpoint/2010/main" val="109087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2AEDFB-A440-4C88-8F4E-21745DC63A5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C216DDF-EE17-4AC8-9DC7-88BB6530831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1D80886-933F-4CB3-9BC7-549C33DFE10C}"/>
              </a:ext>
            </a:extLst>
          </p:cNvPr>
          <p:cNvSpPr>
            <a:spLocks noGrp="1"/>
          </p:cNvSpPr>
          <p:nvPr>
            <p:ph type="dt" sz="half" idx="10"/>
          </p:nvPr>
        </p:nvSpPr>
        <p:spPr/>
        <p:txBody>
          <a:bodyPr/>
          <a:lstStyle/>
          <a:p>
            <a:fld id="{792DD724-BE21-41FD-A546-79D94FCE6AAD}" type="datetimeFigureOut">
              <a:rPr lang="it-IT" smtClean="0"/>
              <a:t>13/12/2019</a:t>
            </a:fld>
            <a:endParaRPr lang="it-IT"/>
          </a:p>
        </p:txBody>
      </p:sp>
      <p:sp>
        <p:nvSpPr>
          <p:cNvPr id="5" name="Segnaposto piè di pagina 4">
            <a:extLst>
              <a:ext uri="{FF2B5EF4-FFF2-40B4-BE49-F238E27FC236}">
                <a16:creationId xmlns:a16="http://schemas.microsoft.com/office/drawing/2014/main" id="{1C903091-7063-4457-88ED-1907FD25FF1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FA49B0B-5EDA-4F39-A414-F5E276125F85}"/>
              </a:ext>
            </a:extLst>
          </p:cNvPr>
          <p:cNvSpPr>
            <a:spLocks noGrp="1"/>
          </p:cNvSpPr>
          <p:nvPr>
            <p:ph type="sldNum" sz="quarter" idx="12"/>
          </p:nvPr>
        </p:nvSpPr>
        <p:spPr/>
        <p:txBody>
          <a:bodyPr/>
          <a:lstStyle/>
          <a:p>
            <a:fld id="{0A918795-90FB-40E0-8DC0-81F82C59B464}" type="slidenum">
              <a:rPr lang="it-IT" smtClean="0"/>
              <a:t>‹N›</a:t>
            </a:fld>
            <a:endParaRPr lang="it-IT"/>
          </a:p>
        </p:txBody>
      </p:sp>
    </p:spTree>
    <p:extLst>
      <p:ext uri="{BB962C8B-B14F-4D97-AF65-F5344CB8AC3E}">
        <p14:creationId xmlns:p14="http://schemas.microsoft.com/office/powerpoint/2010/main" val="185198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B22DDC-89F2-466C-8782-5986D72C37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BD7907D-C578-4128-92CE-D698A1FADB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65A8FDB-99BC-4888-B44A-2EC049D101A2}"/>
              </a:ext>
            </a:extLst>
          </p:cNvPr>
          <p:cNvSpPr>
            <a:spLocks noGrp="1"/>
          </p:cNvSpPr>
          <p:nvPr>
            <p:ph type="dt" sz="half" idx="10"/>
          </p:nvPr>
        </p:nvSpPr>
        <p:spPr/>
        <p:txBody>
          <a:bodyPr/>
          <a:lstStyle/>
          <a:p>
            <a:fld id="{792DD724-BE21-41FD-A546-79D94FCE6AAD}" type="datetimeFigureOut">
              <a:rPr lang="it-IT" smtClean="0"/>
              <a:t>13/12/2019</a:t>
            </a:fld>
            <a:endParaRPr lang="it-IT"/>
          </a:p>
        </p:txBody>
      </p:sp>
      <p:sp>
        <p:nvSpPr>
          <p:cNvPr id="5" name="Segnaposto piè di pagina 4">
            <a:extLst>
              <a:ext uri="{FF2B5EF4-FFF2-40B4-BE49-F238E27FC236}">
                <a16:creationId xmlns:a16="http://schemas.microsoft.com/office/drawing/2014/main" id="{F527428F-A0BC-4F81-9644-5546B7639E7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C63F03F-672A-4CDE-82E2-0F02FCAA5CEF}"/>
              </a:ext>
            </a:extLst>
          </p:cNvPr>
          <p:cNvSpPr>
            <a:spLocks noGrp="1"/>
          </p:cNvSpPr>
          <p:nvPr>
            <p:ph type="sldNum" sz="quarter" idx="12"/>
          </p:nvPr>
        </p:nvSpPr>
        <p:spPr/>
        <p:txBody>
          <a:bodyPr/>
          <a:lstStyle/>
          <a:p>
            <a:fld id="{0A918795-90FB-40E0-8DC0-81F82C59B464}" type="slidenum">
              <a:rPr lang="it-IT" smtClean="0"/>
              <a:t>‹N›</a:t>
            </a:fld>
            <a:endParaRPr lang="it-IT"/>
          </a:p>
        </p:txBody>
      </p:sp>
    </p:spTree>
    <p:extLst>
      <p:ext uri="{BB962C8B-B14F-4D97-AF65-F5344CB8AC3E}">
        <p14:creationId xmlns:p14="http://schemas.microsoft.com/office/powerpoint/2010/main" val="46093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09F400-C012-414C-9E32-94599FC4D44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F772886-FD86-4C3B-ADA4-5CE5F32A34F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4507F6D-EA0D-4784-8F85-3F71FA62BCF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06F77E3-828E-4002-B977-6D06151237F0}"/>
              </a:ext>
            </a:extLst>
          </p:cNvPr>
          <p:cNvSpPr>
            <a:spLocks noGrp="1"/>
          </p:cNvSpPr>
          <p:nvPr>
            <p:ph type="dt" sz="half" idx="10"/>
          </p:nvPr>
        </p:nvSpPr>
        <p:spPr/>
        <p:txBody>
          <a:bodyPr/>
          <a:lstStyle/>
          <a:p>
            <a:fld id="{792DD724-BE21-41FD-A546-79D94FCE6AAD}" type="datetimeFigureOut">
              <a:rPr lang="it-IT" smtClean="0"/>
              <a:t>13/12/2019</a:t>
            </a:fld>
            <a:endParaRPr lang="it-IT"/>
          </a:p>
        </p:txBody>
      </p:sp>
      <p:sp>
        <p:nvSpPr>
          <p:cNvPr id="6" name="Segnaposto piè di pagina 5">
            <a:extLst>
              <a:ext uri="{FF2B5EF4-FFF2-40B4-BE49-F238E27FC236}">
                <a16:creationId xmlns:a16="http://schemas.microsoft.com/office/drawing/2014/main" id="{B9094E46-8645-4147-8DE7-EFCCA0BDA36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2B5983C-56BC-409E-8DEF-F46B1AB0129F}"/>
              </a:ext>
            </a:extLst>
          </p:cNvPr>
          <p:cNvSpPr>
            <a:spLocks noGrp="1"/>
          </p:cNvSpPr>
          <p:nvPr>
            <p:ph type="sldNum" sz="quarter" idx="12"/>
          </p:nvPr>
        </p:nvSpPr>
        <p:spPr/>
        <p:txBody>
          <a:bodyPr/>
          <a:lstStyle/>
          <a:p>
            <a:fld id="{0A918795-90FB-40E0-8DC0-81F82C59B464}" type="slidenum">
              <a:rPr lang="it-IT" smtClean="0"/>
              <a:t>‹N›</a:t>
            </a:fld>
            <a:endParaRPr lang="it-IT"/>
          </a:p>
        </p:txBody>
      </p:sp>
    </p:spTree>
    <p:extLst>
      <p:ext uri="{BB962C8B-B14F-4D97-AF65-F5344CB8AC3E}">
        <p14:creationId xmlns:p14="http://schemas.microsoft.com/office/powerpoint/2010/main" val="93422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FA16FC-85A0-468E-8160-8A19D4AC533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5D3489D-79BF-486D-9025-A30956C961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F8FC17F-7DFA-407D-8F21-A2CC9A00D33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5CBC239-6232-4E13-A442-7B1BEDA1A6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A559A8A-AA90-4586-A472-512874D0A05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7170DC0-B1B5-45D1-99D0-6BEE303364E2}"/>
              </a:ext>
            </a:extLst>
          </p:cNvPr>
          <p:cNvSpPr>
            <a:spLocks noGrp="1"/>
          </p:cNvSpPr>
          <p:nvPr>
            <p:ph type="dt" sz="half" idx="10"/>
          </p:nvPr>
        </p:nvSpPr>
        <p:spPr/>
        <p:txBody>
          <a:bodyPr/>
          <a:lstStyle/>
          <a:p>
            <a:fld id="{792DD724-BE21-41FD-A546-79D94FCE6AAD}" type="datetimeFigureOut">
              <a:rPr lang="it-IT" smtClean="0"/>
              <a:t>13/12/2019</a:t>
            </a:fld>
            <a:endParaRPr lang="it-IT"/>
          </a:p>
        </p:txBody>
      </p:sp>
      <p:sp>
        <p:nvSpPr>
          <p:cNvPr id="8" name="Segnaposto piè di pagina 7">
            <a:extLst>
              <a:ext uri="{FF2B5EF4-FFF2-40B4-BE49-F238E27FC236}">
                <a16:creationId xmlns:a16="http://schemas.microsoft.com/office/drawing/2014/main" id="{4244F599-EB21-4F49-8FCA-AF4AE799101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9A7401B-B182-412C-ACDC-B5BA7EEF4FDC}"/>
              </a:ext>
            </a:extLst>
          </p:cNvPr>
          <p:cNvSpPr>
            <a:spLocks noGrp="1"/>
          </p:cNvSpPr>
          <p:nvPr>
            <p:ph type="sldNum" sz="quarter" idx="12"/>
          </p:nvPr>
        </p:nvSpPr>
        <p:spPr/>
        <p:txBody>
          <a:bodyPr/>
          <a:lstStyle/>
          <a:p>
            <a:fld id="{0A918795-90FB-40E0-8DC0-81F82C59B464}" type="slidenum">
              <a:rPr lang="it-IT" smtClean="0"/>
              <a:t>‹N›</a:t>
            </a:fld>
            <a:endParaRPr lang="it-IT"/>
          </a:p>
        </p:txBody>
      </p:sp>
    </p:spTree>
    <p:extLst>
      <p:ext uri="{BB962C8B-B14F-4D97-AF65-F5344CB8AC3E}">
        <p14:creationId xmlns:p14="http://schemas.microsoft.com/office/powerpoint/2010/main" val="13276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E1A083-2ECE-4574-BA7D-5B989D673EB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F7593E7-58B4-4B2B-95EA-F482C90AB0E7}"/>
              </a:ext>
            </a:extLst>
          </p:cNvPr>
          <p:cNvSpPr>
            <a:spLocks noGrp="1"/>
          </p:cNvSpPr>
          <p:nvPr>
            <p:ph type="dt" sz="half" idx="10"/>
          </p:nvPr>
        </p:nvSpPr>
        <p:spPr/>
        <p:txBody>
          <a:bodyPr/>
          <a:lstStyle/>
          <a:p>
            <a:fld id="{792DD724-BE21-41FD-A546-79D94FCE6AAD}" type="datetimeFigureOut">
              <a:rPr lang="it-IT" smtClean="0"/>
              <a:t>13/12/2019</a:t>
            </a:fld>
            <a:endParaRPr lang="it-IT"/>
          </a:p>
        </p:txBody>
      </p:sp>
      <p:sp>
        <p:nvSpPr>
          <p:cNvPr id="4" name="Segnaposto piè di pagina 3">
            <a:extLst>
              <a:ext uri="{FF2B5EF4-FFF2-40B4-BE49-F238E27FC236}">
                <a16:creationId xmlns:a16="http://schemas.microsoft.com/office/drawing/2014/main" id="{081F6419-10A3-4369-8A00-7EB6325268E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D75F06F-E21A-4639-B37A-6ABC605B5DFC}"/>
              </a:ext>
            </a:extLst>
          </p:cNvPr>
          <p:cNvSpPr>
            <a:spLocks noGrp="1"/>
          </p:cNvSpPr>
          <p:nvPr>
            <p:ph type="sldNum" sz="quarter" idx="12"/>
          </p:nvPr>
        </p:nvSpPr>
        <p:spPr/>
        <p:txBody>
          <a:bodyPr/>
          <a:lstStyle/>
          <a:p>
            <a:fld id="{0A918795-90FB-40E0-8DC0-81F82C59B464}" type="slidenum">
              <a:rPr lang="it-IT" smtClean="0"/>
              <a:t>‹N›</a:t>
            </a:fld>
            <a:endParaRPr lang="it-IT"/>
          </a:p>
        </p:txBody>
      </p:sp>
    </p:spTree>
    <p:extLst>
      <p:ext uri="{BB962C8B-B14F-4D97-AF65-F5344CB8AC3E}">
        <p14:creationId xmlns:p14="http://schemas.microsoft.com/office/powerpoint/2010/main" val="142494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243073A-6013-4D7D-B9DB-3931BC2F6C37}"/>
              </a:ext>
            </a:extLst>
          </p:cNvPr>
          <p:cNvSpPr>
            <a:spLocks noGrp="1"/>
          </p:cNvSpPr>
          <p:nvPr>
            <p:ph type="dt" sz="half" idx="10"/>
          </p:nvPr>
        </p:nvSpPr>
        <p:spPr/>
        <p:txBody>
          <a:bodyPr/>
          <a:lstStyle/>
          <a:p>
            <a:fld id="{792DD724-BE21-41FD-A546-79D94FCE6AAD}" type="datetimeFigureOut">
              <a:rPr lang="it-IT" smtClean="0"/>
              <a:t>13/12/2019</a:t>
            </a:fld>
            <a:endParaRPr lang="it-IT"/>
          </a:p>
        </p:txBody>
      </p:sp>
      <p:sp>
        <p:nvSpPr>
          <p:cNvPr id="3" name="Segnaposto piè di pagina 2">
            <a:extLst>
              <a:ext uri="{FF2B5EF4-FFF2-40B4-BE49-F238E27FC236}">
                <a16:creationId xmlns:a16="http://schemas.microsoft.com/office/drawing/2014/main" id="{3F34DCF7-D9B8-4DF8-81E7-2A3E7AE3D28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3E583C4-DEC4-4D30-B5AE-09DC88D4D9FD}"/>
              </a:ext>
            </a:extLst>
          </p:cNvPr>
          <p:cNvSpPr>
            <a:spLocks noGrp="1"/>
          </p:cNvSpPr>
          <p:nvPr>
            <p:ph type="sldNum" sz="quarter" idx="12"/>
          </p:nvPr>
        </p:nvSpPr>
        <p:spPr/>
        <p:txBody>
          <a:bodyPr/>
          <a:lstStyle/>
          <a:p>
            <a:fld id="{0A918795-90FB-40E0-8DC0-81F82C59B464}" type="slidenum">
              <a:rPr lang="it-IT" smtClean="0"/>
              <a:t>‹N›</a:t>
            </a:fld>
            <a:endParaRPr lang="it-IT"/>
          </a:p>
        </p:txBody>
      </p:sp>
    </p:spTree>
    <p:extLst>
      <p:ext uri="{BB962C8B-B14F-4D97-AF65-F5344CB8AC3E}">
        <p14:creationId xmlns:p14="http://schemas.microsoft.com/office/powerpoint/2010/main" val="129065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1A15CF-5698-4B1F-A7A7-9D8E6F52AA3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B8C7F3A-560D-425C-B3EF-1B0AEE0AEA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4207841-C40D-4A87-8309-7E5D9944E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EC9573F-495D-49FB-9846-A82A5939D1BA}"/>
              </a:ext>
            </a:extLst>
          </p:cNvPr>
          <p:cNvSpPr>
            <a:spLocks noGrp="1"/>
          </p:cNvSpPr>
          <p:nvPr>
            <p:ph type="dt" sz="half" idx="10"/>
          </p:nvPr>
        </p:nvSpPr>
        <p:spPr/>
        <p:txBody>
          <a:bodyPr/>
          <a:lstStyle/>
          <a:p>
            <a:fld id="{792DD724-BE21-41FD-A546-79D94FCE6AAD}" type="datetimeFigureOut">
              <a:rPr lang="it-IT" smtClean="0"/>
              <a:t>13/12/2019</a:t>
            </a:fld>
            <a:endParaRPr lang="it-IT"/>
          </a:p>
        </p:txBody>
      </p:sp>
      <p:sp>
        <p:nvSpPr>
          <p:cNvPr id="6" name="Segnaposto piè di pagina 5">
            <a:extLst>
              <a:ext uri="{FF2B5EF4-FFF2-40B4-BE49-F238E27FC236}">
                <a16:creationId xmlns:a16="http://schemas.microsoft.com/office/drawing/2014/main" id="{34F86208-D931-4006-8EB2-8FCD588DAF6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FBB1BB1-BA74-4398-9BBD-191DC776A2DA}"/>
              </a:ext>
            </a:extLst>
          </p:cNvPr>
          <p:cNvSpPr>
            <a:spLocks noGrp="1"/>
          </p:cNvSpPr>
          <p:nvPr>
            <p:ph type="sldNum" sz="quarter" idx="12"/>
          </p:nvPr>
        </p:nvSpPr>
        <p:spPr/>
        <p:txBody>
          <a:bodyPr/>
          <a:lstStyle/>
          <a:p>
            <a:fld id="{0A918795-90FB-40E0-8DC0-81F82C59B464}" type="slidenum">
              <a:rPr lang="it-IT" smtClean="0"/>
              <a:t>‹N›</a:t>
            </a:fld>
            <a:endParaRPr lang="it-IT"/>
          </a:p>
        </p:txBody>
      </p:sp>
    </p:spTree>
    <p:extLst>
      <p:ext uri="{BB962C8B-B14F-4D97-AF65-F5344CB8AC3E}">
        <p14:creationId xmlns:p14="http://schemas.microsoft.com/office/powerpoint/2010/main" val="274697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E8661D-99B5-49CE-B65E-22F3AF3456E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5440D22-843C-4936-B66F-783B7B1D7D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64F1AFD-100C-4252-A49C-0B34806EF9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0FF3825-1890-46AD-83CB-A59D49DE97D8}"/>
              </a:ext>
            </a:extLst>
          </p:cNvPr>
          <p:cNvSpPr>
            <a:spLocks noGrp="1"/>
          </p:cNvSpPr>
          <p:nvPr>
            <p:ph type="dt" sz="half" idx="10"/>
          </p:nvPr>
        </p:nvSpPr>
        <p:spPr/>
        <p:txBody>
          <a:bodyPr/>
          <a:lstStyle/>
          <a:p>
            <a:fld id="{792DD724-BE21-41FD-A546-79D94FCE6AAD}" type="datetimeFigureOut">
              <a:rPr lang="it-IT" smtClean="0"/>
              <a:t>13/12/2019</a:t>
            </a:fld>
            <a:endParaRPr lang="it-IT"/>
          </a:p>
        </p:txBody>
      </p:sp>
      <p:sp>
        <p:nvSpPr>
          <p:cNvPr id="6" name="Segnaposto piè di pagina 5">
            <a:extLst>
              <a:ext uri="{FF2B5EF4-FFF2-40B4-BE49-F238E27FC236}">
                <a16:creationId xmlns:a16="http://schemas.microsoft.com/office/drawing/2014/main" id="{16C584C8-6B82-4D2A-AEB4-1D5115E04A0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F03094E-779C-41C2-93DE-F27BCDF7137E}"/>
              </a:ext>
            </a:extLst>
          </p:cNvPr>
          <p:cNvSpPr>
            <a:spLocks noGrp="1"/>
          </p:cNvSpPr>
          <p:nvPr>
            <p:ph type="sldNum" sz="quarter" idx="12"/>
          </p:nvPr>
        </p:nvSpPr>
        <p:spPr/>
        <p:txBody>
          <a:bodyPr/>
          <a:lstStyle/>
          <a:p>
            <a:fld id="{0A918795-90FB-40E0-8DC0-81F82C59B464}" type="slidenum">
              <a:rPr lang="it-IT" smtClean="0"/>
              <a:t>‹N›</a:t>
            </a:fld>
            <a:endParaRPr lang="it-IT"/>
          </a:p>
        </p:txBody>
      </p:sp>
    </p:spTree>
    <p:extLst>
      <p:ext uri="{BB962C8B-B14F-4D97-AF65-F5344CB8AC3E}">
        <p14:creationId xmlns:p14="http://schemas.microsoft.com/office/powerpoint/2010/main" val="3369079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D0F9B79-C31C-4BDC-83DA-C01595EDE1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D584FFB-3C74-42A8-9991-9AA8D35BD4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5E99FA3-8BC5-450D-A9E6-871F4FE734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DD724-BE21-41FD-A546-79D94FCE6AAD}" type="datetimeFigureOut">
              <a:rPr lang="it-IT" smtClean="0"/>
              <a:t>13/12/2019</a:t>
            </a:fld>
            <a:endParaRPr lang="it-IT"/>
          </a:p>
        </p:txBody>
      </p:sp>
      <p:sp>
        <p:nvSpPr>
          <p:cNvPr id="5" name="Segnaposto piè di pagina 4">
            <a:extLst>
              <a:ext uri="{FF2B5EF4-FFF2-40B4-BE49-F238E27FC236}">
                <a16:creationId xmlns:a16="http://schemas.microsoft.com/office/drawing/2014/main" id="{A7A359B9-B3F2-4BF8-8952-309CB152F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4C733DE-792B-4878-AD13-AFA37100DA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18795-90FB-40E0-8DC0-81F82C59B464}" type="slidenum">
              <a:rPr lang="it-IT" smtClean="0"/>
              <a:t>‹N›</a:t>
            </a:fld>
            <a:endParaRPr lang="it-IT"/>
          </a:p>
        </p:txBody>
      </p:sp>
    </p:spTree>
    <p:extLst>
      <p:ext uri="{BB962C8B-B14F-4D97-AF65-F5344CB8AC3E}">
        <p14:creationId xmlns:p14="http://schemas.microsoft.com/office/powerpoint/2010/main" val="199986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347F6D-6179-44DE-AF5F-D3B0186EC3AE}"/>
              </a:ext>
            </a:extLst>
          </p:cNvPr>
          <p:cNvSpPr>
            <a:spLocks noGrp="1"/>
          </p:cNvSpPr>
          <p:nvPr>
            <p:ph type="ctrTitle"/>
          </p:nvPr>
        </p:nvSpPr>
        <p:spPr>
          <a:xfrm>
            <a:off x="0" y="1484028"/>
            <a:ext cx="9128300" cy="3251128"/>
          </a:xfrm>
        </p:spPr>
        <p:txBody>
          <a:bodyPr>
            <a:normAutofit/>
          </a:bodyPr>
          <a:lstStyle/>
          <a:p>
            <a:r>
              <a:rPr lang="it-IT" sz="5300" b="1" dirty="0">
                <a:latin typeface="Arial Black" panose="020B0A04020102020204" pitchFamily="34" charset="0"/>
              </a:rPr>
              <a:t>Dall’emozione al progetto di vita</a:t>
            </a:r>
            <a:br>
              <a:rPr lang="it-IT" sz="2200" b="1" dirty="0">
                <a:latin typeface="Arial Black" panose="020B0A04020102020204" pitchFamily="34" charset="0"/>
              </a:rPr>
            </a:br>
            <a:br>
              <a:rPr lang="it-IT" sz="2200" b="1" dirty="0"/>
            </a:br>
            <a:br>
              <a:rPr lang="it-IT" sz="2200" b="1" dirty="0"/>
            </a:br>
            <a:r>
              <a:rPr lang="it-IT" sz="4000" b="1" dirty="0"/>
              <a:t>Evoluzione e sviluppo dell’architettura motivazionale umana</a:t>
            </a:r>
            <a:endParaRPr lang="it-IT" sz="4000" dirty="0">
              <a:latin typeface="Aharoni" panose="02010803020104030203" pitchFamily="2" charset="-79"/>
              <a:cs typeface="Aharoni" panose="02010803020104030203" pitchFamily="2" charset="-79"/>
            </a:endParaRPr>
          </a:p>
        </p:txBody>
      </p:sp>
      <p:sp>
        <p:nvSpPr>
          <p:cNvPr id="3" name="Sottotitolo 2">
            <a:extLst>
              <a:ext uri="{FF2B5EF4-FFF2-40B4-BE49-F238E27FC236}">
                <a16:creationId xmlns:a16="http://schemas.microsoft.com/office/drawing/2014/main" id="{9DF86CA1-AE2B-4B78-B540-60F4947C2815}"/>
              </a:ext>
            </a:extLst>
          </p:cNvPr>
          <p:cNvSpPr>
            <a:spLocks noGrp="1"/>
          </p:cNvSpPr>
          <p:nvPr>
            <p:ph type="subTitle" idx="1"/>
          </p:nvPr>
        </p:nvSpPr>
        <p:spPr>
          <a:xfrm>
            <a:off x="0" y="5416101"/>
            <a:ext cx="9128300" cy="930499"/>
          </a:xfrm>
        </p:spPr>
        <p:txBody>
          <a:bodyPr>
            <a:normAutofit/>
          </a:bodyPr>
          <a:lstStyle/>
          <a:p>
            <a:pPr>
              <a:lnSpc>
                <a:spcPct val="100000"/>
              </a:lnSpc>
              <a:spcBef>
                <a:spcPts val="0"/>
              </a:spcBef>
            </a:pPr>
            <a:r>
              <a:rPr lang="it-IT" sz="1800" b="1" dirty="0"/>
              <a:t>Dott. Emiliano Lambiase</a:t>
            </a:r>
          </a:p>
          <a:p>
            <a:pPr>
              <a:lnSpc>
                <a:spcPct val="100000"/>
              </a:lnSpc>
              <a:spcBef>
                <a:spcPts val="0"/>
              </a:spcBef>
            </a:pPr>
            <a:r>
              <a:rPr lang="it-IT" sz="1800" i="1" dirty="0"/>
              <a:t>Coordinatore Istituto di Terapia Cognitivo Interpersonale</a:t>
            </a:r>
          </a:p>
          <a:p>
            <a:pPr>
              <a:lnSpc>
                <a:spcPct val="100000"/>
              </a:lnSpc>
              <a:spcBef>
                <a:spcPts val="0"/>
              </a:spcBef>
            </a:pPr>
            <a:r>
              <a:rPr lang="it-IT" sz="1800" dirty="0"/>
              <a:t>emiliano.lambiase@gmail.com</a:t>
            </a:r>
          </a:p>
        </p:txBody>
      </p:sp>
      <p:pic>
        <p:nvPicPr>
          <p:cNvPr id="5" name="Immagine 4"/>
          <p:cNvPicPr>
            <a:picLocks noChangeAspect="1"/>
          </p:cNvPicPr>
          <p:nvPr/>
        </p:nvPicPr>
        <p:blipFill rotWithShape="1">
          <a:blip r:embed="rId2"/>
          <a:srcRect l="61876" t="14872" r="19679" b="10364"/>
          <a:stretch/>
        </p:blipFill>
        <p:spPr>
          <a:xfrm>
            <a:off x="9128300" y="0"/>
            <a:ext cx="3007817" cy="6858000"/>
          </a:xfrm>
          <a:prstGeom prst="rect">
            <a:avLst/>
          </a:prstGeom>
        </p:spPr>
      </p:pic>
    </p:spTree>
    <p:extLst>
      <p:ext uri="{BB962C8B-B14F-4D97-AF65-F5344CB8AC3E}">
        <p14:creationId xmlns:p14="http://schemas.microsoft.com/office/powerpoint/2010/main" val="137585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93115"/>
          </a:xfrm>
        </p:spPr>
        <p:txBody>
          <a:bodyPr anchor="ctr">
            <a:normAutofit/>
          </a:bodyPr>
          <a:lstStyle/>
          <a:p>
            <a:pPr algn="ctr"/>
            <a:r>
              <a:rPr lang="it-IT" sz="3600" b="1" dirty="0">
                <a:solidFill>
                  <a:srgbClr val="4585A2"/>
                </a:solidFill>
                <a:latin typeface="Arial Black" panose="020B0A04020102020204" pitchFamily="34" charset="0"/>
                <a:cs typeface="Aharoni" panose="02010803020104030203" pitchFamily="2" charset="-79"/>
              </a:rPr>
              <a:t>Attaccamento</a:t>
            </a:r>
            <a:endParaRPr lang="it-IT" sz="3600" dirty="0">
              <a:solidFill>
                <a:srgbClr val="4585A2"/>
              </a:solidFill>
              <a:latin typeface="Arial Black" panose="020B0A04020102020204" pitchFamily="34" charset="0"/>
            </a:endParaRPr>
          </a:p>
        </p:txBody>
      </p:sp>
      <p:sp>
        <p:nvSpPr>
          <p:cNvPr id="3" name="Segnaposto contenuto 2"/>
          <p:cNvSpPr>
            <a:spLocks noGrp="1"/>
          </p:cNvSpPr>
          <p:nvPr>
            <p:ph idx="1"/>
          </p:nvPr>
        </p:nvSpPr>
        <p:spPr>
          <a:xfrm>
            <a:off x="838200" y="1541416"/>
            <a:ext cx="10515600" cy="4635547"/>
          </a:xfrm>
        </p:spPr>
        <p:txBody>
          <a:bodyPr/>
          <a:lstStyle/>
          <a:p>
            <a:pPr marL="0" indent="0" algn="just">
              <a:lnSpc>
                <a:spcPts val="3500"/>
              </a:lnSpc>
              <a:spcBef>
                <a:spcPts val="0"/>
              </a:spcBef>
              <a:spcAft>
                <a:spcPts val="0"/>
              </a:spcAft>
              <a:buNone/>
            </a:pPr>
            <a:r>
              <a:rPr lang="it-IT" sz="2800" dirty="0" err="1"/>
              <a:t>Bowlby</a:t>
            </a:r>
            <a:r>
              <a:rPr lang="it-IT" sz="2800" dirty="0"/>
              <a:t> (1969) riteneva che esistessero fondamentalmente 4 caratteristiche dell’attaccamento:</a:t>
            </a:r>
          </a:p>
          <a:p>
            <a:pPr marL="0" indent="0" algn="just">
              <a:lnSpc>
                <a:spcPts val="3500"/>
              </a:lnSpc>
              <a:spcBef>
                <a:spcPts val="0"/>
              </a:spcBef>
              <a:spcAft>
                <a:spcPts val="0"/>
              </a:spcAft>
              <a:buNone/>
            </a:pPr>
            <a:endParaRPr lang="it-IT" sz="2800" dirty="0"/>
          </a:p>
          <a:p>
            <a:pPr marL="457200" indent="-457200" algn="just">
              <a:lnSpc>
                <a:spcPts val="3500"/>
              </a:lnSpc>
              <a:spcBef>
                <a:spcPts val="0"/>
              </a:spcBef>
              <a:spcAft>
                <a:spcPts val="0"/>
              </a:spcAft>
              <a:buFont typeface="Arial" panose="020B0604020202020204" pitchFamily="34" charset="0"/>
              <a:buChar char="•"/>
            </a:pPr>
            <a:r>
              <a:rPr lang="it-IT" sz="2800" dirty="0"/>
              <a:t>   Porto fidato (</a:t>
            </a:r>
            <a:r>
              <a:rPr lang="it-IT" sz="2800" dirty="0" err="1"/>
              <a:t>safe</a:t>
            </a:r>
            <a:r>
              <a:rPr lang="it-IT" sz="2800" dirty="0"/>
              <a:t> </a:t>
            </a:r>
            <a:r>
              <a:rPr lang="it-IT" sz="2800" dirty="0" err="1"/>
              <a:t>haven</a:t>
            </a:r>
            <a:r>
              <a:rPr lang="it-IT" sz="2800" dirty="0"/>
              <a:t>)</a:t>
            </a:r>
          </a:p>
          <a:p>
            <a:pPr marL="457200" indent="-457200" algn="just">
              <a:lnSpc>
                <a:spcPts val="3500"/>
              </a:lnSpc>
              <a:spcBef>
                <a:spcPts val="0"/>
              </a:spcBef>
              <a:spcAft>
                <a:spcPts val="0"/>
              </a:spcAft>
              <a:buFont typeface="Arial" panose="020B0604020202020204" pitchFamily="34" charset="0"/>
              <a:buChar char="•"/>
            </a:pPr>
            <a:r>
              <a:rPr lang="it-IT" sz="2800" dirty="0"/>
              <a:t>   Ansia da separazione (</a:t>
            </a:r>
            <a:r>
              <a:rPr lang="it-IT" sz="2800" dirty="0" err="1"/>
              <a:t>separation</a:t>
            </a:r>
            <a:r>
              <a:rPr lang="it-IT" sz="2800" dirty="0"/>
              <a:t> </a:t>
            </a:r>
            <a:r>
              <a:rPr lang="it-IT" sz="2800" dirty="0" err="1"/>
              <a:t>distress</a:t>
            </a:r>
            <a:r>
              <a:rPr lang="it-IT" sz="2800" dirty="0"/>
              <a:t>)</a:t>
            </a:r>
          </a:p>
          <a:p>
            <a:pPr marL="457200" indent="-457200" algn="just">
              <a:lnSpc>
                <a:spcPts val="3500"/>
              </a:lnSpc>
              <a:spcBef>
                <a:spcPts val="0"/>
              </a:spcBef>
              <a:spcAft>
                <a:spcPts val="0"/>
              </a:spcAft>
              <a:buFont typeface="Arial" panose="020B0604020202020204" pitchFamily="34" charset="0"/>
              <a:buChar char="•"/>
            </a:pPr>
            <a:r>
              <a:rPr lang="it-IT" sz="2800" dirty="0"/>
              <a:t>   Mantenimento della vicinanza (</a:t>
            </a:r>
            <a:r>
              <a:rPr lang="it-IT" sz="2800" dirty="0" err="1"/>
              <a:t>proximity</a:t>
            </a:r>
            <a:r>
              <a:rPr lang="it-IT" sz="2800" dirty="0"/>
              <a:t> </a:t>
            </a:r>
            <a:r>
              <a:rPr lang="it-IT" sz="2800" dirty="0" err="1"/>
              <a:t>maintenance</a:t>
            </a:r>
            <a:r>
              <a:rPr lang="it-IT" sz="2800" dirty="0"/>
              <a:t>)</a:t>
            </a:r>
          </a:p>
          <a:p>
            <a:pPr marL="457200" indent="-457200" algn="just">
              <a:lnSpc>
                <a:spcPts val="3500"/>
              </a:lnSpc>
              <a:spcBef>
                <a:spcPts val="0"/>
              </a:spcBef>
              <a:spcAft>
                <a:spcPts val="0"/>
              </a:spcAft>
              <a:buFont typeface="Arial" panose="020B0604020202020204" pitchFamily="34" charset="0"/>
              <a:buChar char="•"/>
            </a:pPr>
            <a:r>
              <a:rPr lang="it-IT" sz="2800" dirty="0"/>
              <a:t>   Base sicura (</a:t>
            </a:r>
            <a:r>
              <a:rPr lang="it-IT" sz="2800" dirty="0" err="1"/>
              <a:t>secure</a:t>
            </a:r>
            <a:r>
              <a:rPr lang="it-IT" sz="2800" dirty="0"/>
              <a:t> base)</a:t>
            </a:r>
          </a:p>
        </p:txBody>
      </p:sp>
    </p:spTree>
    <p:extLst>
      <p:ext uri="{BB962C8B-B14F-4D97-AF65-F5344CB8AC3E}">
        <p14:creationId xmlns:p14="http://schemas.microsoft.com/office/powerpoint/2010/main" val="272426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67472"/>
            <a:ext cx="10515600" cy="575908"/>
          </a:xfrm>
        </p:spPr>
        <p:txBody>
          <a:bodyPr anchor="ctr">
            <a:normAutofit fontScale="90000"/>
          </a:bodyPr>
          <a:lstStyle/>
          <a:p>
            <a:pPr algn="ctr"/>
            <a:r>
              <a:rPr lang="it-IT" sz="3600" b="1" dirty="0">
                <a:latin typeface="Arial Black" panose="020B0A04020102020204" pitchFamily="34" charset="0"/>
                <a:cs typeface="Aharoni" panose="02010803020104030203" pitchFamily="2" charset="-79"/>
              </a:rPr>
              <a:t>Porto fidato</a:t>
            </a:r>
          </a:p>
        </p:txBody>
      </p:sp>
      <p:sp>
        <p:nvSpPr>
          <p:cNvPr id="3" name="Segnaposto contenuto 2"/>
          <p:cNvSpPr>
            <a:spLocks noGrp="1"/>
          </p:cNvSpPr>
          <p:nvPr>
            <p:ph idx="1"/>
          </p:nvPr>
        </p:nvSpPr>
        <p:spPr>
          <a:xfrm>
            <a:off x="838200" y="1056443"/>
            <a:ext cx="10515600" cy="5120520"/>
          </a:xfrm>
        </p:spPr>
        <p:txBody>
          <a:bodyPr>
            <a:normAutofit fontScale="92500"/>
          </a:bodyPr>
          <a:lstStyle/>
          <a:p>
            <a:pPr marL="0" indent="0" algn="just">
              <a:lnSpc>
                <a:spcPts val="2600"/>
              </a:lnSpc>
              <a:spcBef>
                <a:spcPts val="0"/>
              </a:spcBef>
              <a:spcAft>
                <a:spcPts val="0"/>
              </a:spcAft>
              <a:buNone/>
            </a:pPr>
            <a:r>
              <a:rPr lang="it-IT" sz="2300" dirty="0"/>
              <a:t>In linea con la teoria dell’attaccamento, il caregiver ideale è responsivo ai bisogni del bambino ed è una fonte di benessere e sicurezza. Se il bambino piange perché si sente minacciato, in pericolo e triste, </a:t>
            </a:r>
            <a:r>
              <a:rPr lang="it-IT" sz="2300" b="1" dirty="0"/>
              <a:t>il caregiver lo rassicura e cerca di rimuovere le minacce</a:t>
            </a:r>
            <a:r>
              <a:rPr lang="it-IT" sz="2300" dirty="0"/>
              <a:t>. </a:t>
            </a:r>
          </a:p>
          <a:p>
            <a:pPr marL="0" indent="0" algn="just">
              <a:lnSpc>
                <a:spcPts val="2600"/>
              </a:lnSpc>
              <a:spcBef>
                <a:spcPts val="0"/>
              </a:spcBef>
              <a:spcAft>
                <a:spcPts val="0"/>
              </a:spcAft>
              <a:buNone/>
            </a:pPr>
            <a:endParaRPr lang="it-IT" sz="2300" dirty="0"/>
          </a:p>
          <a:p>
            <a:pPr marL="0" indent="0" algn="just">
              <a:lnSpc>
                <a:spcPts val="2600"/>
              </a:lnSpc>
              <a:spcBef>
                <a:spcPts val="0"/>
              </a:spcBef>
              <a:spcAft>
                <a:spcPts val="0"/>
              </a:spcAft>
              <a:buNone/>
            </a:pPr>
            <a:r>
              <a:rPr lang="it-IT" sz="2300" dirty="0"/>
              <a:t>Questo porto fidato è essenziale nel </a:t>
            </a:r>
            <a:r>
              <a:rPr lang="it-IT" sz="2300" b="1" dirty="0"/>
              <a:t>primo anno di vita</a:t>
            </a:r>
            <a:r>
              <a:rPr lang="it-IT" sz="2300" dirty="0"/>
              <a:t> del bambino. I bambini non possono trovare un porto fidato quando vengono lasciati piangere per lungo tempo, quando non vengono abbracciati o rimangono arrabbiati per troppo tempo. </a:t>
            </a:r>
          </a:p>
          <a:p>
            <a:pPr marL="0" indent="0" algn="just">
              <a:lnSpc>
                <a:spcPts val="2600"/>
              </a:lnSpc>
              <a:spcBef>
                <a:spcPts val="0"/>
              </a:spcBef>
              <a:spcAft>
                <a:spcPts val="0"/>
              </a:spcAft>
              <a:buNone/>
            </a:pPr>
            <a:endParaRPr lang="it-IT" sz="2300" dirty="0"/>
          </a:p>
          <a:p>
            <a:pPr marL="0" indent="0" algn="just">
              <a:lnSpc>
                <a:spcPts val="2600"/>
              </a:lnSpc>
              <a:spcBef>
                <a:spcPts val="0"/>
              </a:spcBef>
              <a:spcAft>
                <a:spcPts val="0"/>
              </a:spcAft>
              <a:buNone/>
            </a:pPr>
            <a:r>
              <a:rPr lang="it-IT" sz="2300" dirty="0"/>
              <a:t>I bambini sani utilizzano il </a:t>
            </a:r>
            <a:r>
              <a:rPr lang="it-IT" sz="2300" b="1" dirty="0"/>
              <a:t>pianto come forma di comunicazione</a:t>
            </a:r>
            <a:r>
              <a:rPr lang="it-IT" sz="2300" dirty="0"/>
              <a:t>, ma quando i bisogni basilari di cibo, necessità fisiche ed emotive non vengono soddisfatti, apprendono che la comunicazione non li aiuta, e inizieranno a smettere di piangere o a disperarsi.</a:t>
            </a:r>
          </a:p>
          <a:p>
            <a:pPr marL="0" indent="0" algn="just">
              <a:lnSpc>
                <a:spcPts val="2600"/>
              </a:lnSpc>
              <a:spcBef>
                <a:spcPts val="0"/>
              </a:spcBef>
              <a:spcAft>
                <a:spcPts val="0"/>
              </a:spcAft>
              <a:buNone/>
            </a:pPr>
            <a:endParaRPr lang="it-IT" sz="2300" dirty="0"/>
          </a:p>
          <a:p>
            <a:pPr marL="0" indent="0" algn="just">
              <a:lnSpc>
                <a:spcPts val="2600"/>
              </a:lnSpc>
              <a:spcBef>
                <a:spcPts val="0"/>
              </a:spcBef>
              <a:spcAft>
                <a:spcPts val="0"/>
              </a:spcAft>
              <a:buNone/>
            </a:pPr>
            <a:r>
              <a:rPr lang="it-IT" sz="2300" dirty="0"/>
              <a:t>Se questa componente dell’attaccamento non si forma, possono essere danneggiate le capacità della persona di </a:t>
            </a:r>
            <a:r>
              <a:rPr lang="it-IT" sz="2300" b="1" dirty="0"/>
              <a:t>cercare aiuto e benessere </a:t>
            </a:r>
            <a:r>
              <a:rPr lang="it-IT" sz="2300" dirty="0"/>
              <a:t>dalle persone intime della loro vita.</a:t>
            </a:r>
          </a:p>
        </p:txBody>
      </p:sp>
    </p:spTree>
    <p:extLst>
      <p:ext uri="{BB962C8B-B14F-4D97-AF65-F5344CB8AC3E}">
        <p14:creationId xmlns:p14="http://schemas.microsoft.com/office/powerpoint/2010/main" val="380095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05327"/>
            <a:ext cx="10515600" cy="593663"/>
          </a:xfrm>
        </p:spPr>
        <p:txBody>
          <a:bodyPr anchor="ctr"/>
          <a:lstStyle/>
          <a:p>
            <a:pPr algn="ctr"/>
            <a:r>
              <a:rPr lang="it-IT" sz="3200" dirty="0">
                <a:latin typeface="Arial Black" panose="020B0A04020102020204" pitchFamily="34" charset="0"/>
                <a:cs typeface="Aharoni" panose="02010803020104030203" pitchFamily="2" charset="-79"/>
              </a:rPr>
              <a:t>Ansia da separazione</a:t>
            </a:r>
          </a:p>
        </p:txBody>
      </p:sp>
      <p:sp>
        <p:nvSpPr>
          <p:cNvPr id="3" name="Segnaposto contenuto 2"/>
          <p:cNvSpPr>
            <a:spLocks noGrp="1"/>
          </p:cNvSpPr>
          <p:nvPr>
            <p:ph idx="1"/>
          </p:nvPr>
        </p:nvSpPr>
        <p:spPr>
          <a:xfrm>
            <a:off x="747574" y="932155"/>
            <a:ext cx="10696852" cy="5164909"/>
          </a:xfrm>
        </p:spPr>
        <p:txBody>
          <a:bodyPr>
            <a:noAutofit/>
          </a:bodyPr>
          <a:lstStyle/>
          <a:p>
            <a:pPr marL="0" indent="0" algn="just">
              <a:lnSpc>
                <a:spcPts val="3100"/>
              </a:lnSpc>
              <a:spcBef>
                <a:spcPts val="0"/>
              </a:spcBef>
              <a:spcAft>
                <a:spcPts val="0"/>
              </a:spcAft>
              <a:buNone/>
            </a:pPr>
            <a:r>
              <a:rPr lang="it-IT" sz="2400" dirty="0"/>
              <a:t>La maggior parte dei bambini mostra qualche forma di ansia quando scompare la figura principale di attaccamento. Questo perché si trova ancora in una fase in cui </a:t>
            </a:r>
            <a:r>
              <a:rPr lang="it-IT" sz="2400" b="1" dirty="0"/>
              <a:t>la vista viene associata all’esistenza</a:t>
            </a:r>
            <a:r>
              <a:rPr lang="it-IT" sz="2400" dirty="0"/>
              <a:t>. In questa fase l’ansia da separazione è un fattore positivo dell’attaccamento. </a:t>
            </a:r>
          </a:p>
          <a:p>
            <a:pPr marL="0" indent="0" algn="just">
              <a:lnSpc>
                <a:spcPts val="3100"/>
              </a:lnSpc>
              <a:spcBef>
                <a:spcPts val="0"/>
              </a:spcBef>
              <a:spcAft>
                <a:spcPts val="0"/>
              </a:spcAft>
              <a:buNone/>
            </a:pPr>
            <a:endParaRPr lang="it-IT" sz="2400" dirty="0"/>
          </a:p>
          <a:p>
            <a:pPr marL="0" indent="0" algn="just">
              <a:lnSpc>
                <a:spcPts val="3100"/>
              </a:lnSpc>
              <a:spcBef>
                <a:spcPts val="0"/>
              </a:spcBef>
              <a:spcAft>
                <a:spcPts val="0"/>
              </a:spcAft>
              <a:buNone/>
            </a:pPr>
            <a:r>
              <a:rPr lang="it-IT" sz="2400" dirty="0"/>
              <a:t>I bambini non hanno ancora appreso che la figura di attaccamento principale non è scomparsa, e che anche altre figure di accudimento si possono prendere cura di loro.</a:t>
            </a:r>
          </a:p>
          <a:p>
            <a:pPr marL="0" indent="0" algn="just">
              <a:lnSpc>
                <a:spcPts val="3100"/>
              </a:lnSpc>
              <a:spcBef>
                <a:spcPts val="0"/>
              </a:spcBef>
              <a:spcAft>
                <a:spcPts val="0"/>
              </a:spcAft>
              <a:buNone/>
            </a:pPr>
            <a:endParaRPr lang="it-IT" sz="2400" dirty="0"/>
          </a:p>
          <a:p>
            <a:pPr marL="0" indent="0" algn="just">
              <a:lnSpc>
                <a:spcPts val="3100"/>
              </a:lnSpc>
              <a:spcBef>
                <a:spcPts val="0"/>
              </a:spcBef>
              <a:spcAft>
                <a:spcPts val="0"/>
              </a:spcAft>
              <a:buNone/>
            </a:pPr>
            <a:r>
              <a:rPr lang="it-IT" sz="2400" dirty="0"/>
              <a:t>Finché non avranno appreso i concetti del tempo e della costanza dell’oggetto, la scomparsa sembrerà definitiva o insopportabile. Inoltre, finché non avranno imparato a parlare, </a:t>
            </a:r>
            <a:r>
              <a:rPr lang="it-IT" sz="2400" b="1" dirty="0"/>
              <a:t>il pianto sarà l’unica fonte di comunicazione</a:t>
            </a:r>
            <a:r>
              <a:rPr lang="it-IT" sz="2400" dirty="0"/>
              <a:t> per far riconoscere i loro bisogni.</a:t>
            </a:r>
          </a:p>
        </p:txBody>
      </p:sp>
    </p:spTree>
    <p:extLst>
      <p:ext uri="{BB962C8B-B14F-4D97-AF65-F5344CB8AC3E}">
        <p14:creationId xmlns:p14="http://schemas.microsoft.com/office/powerpoint/2010/main" val="2249727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85227"/>
            <a:ext cx="10515600" cy="620295"/>
          </a:xfrm>
        </p:spPr>
        <p:txBody>
          <a:bodyPr anchor="ctr"/>
          <a:lstStyle/>
          <a:p>
            <a:pPr algn="ctr"/>
            <a:r>
              <a:rPr lang="it-IT" sz="3600" b="1" dirty="0">
                <a:latin typeface="Arial Black" panose="020B0A04020102020204" pitchFamily="34" charset="0"/>
                <a:cs typeface="Aharoni" panose="02010803020104030203" pitchFamily="2" charset="-79"/>
              </a:rPr>
              <a:t>Mantenimento della vicinanza</a:t>
            </a:r>
          </a:p>
        </p:txBody>
      </p:sp>
      <p:sp>
        <p:nvSpPr>
          <p:cNvPr id="3" name="Segnaposto contenuto 2"/>
          <p:cNvSpPr>
            <a:spLocks noGrp="1"/>
          </p:cNvSpPr>
          <p:nvPr>
            <p:ph idx="1"/>
          </p:nvPr>
        </p:nvSpPr>
        <p:spPr>
          <a:xfrm>
            <a:off x="838200" y="1083076"/>
            <a:ext cx="10515600" cy="5093887"/>
          </a:xfrm>
        </p:spPr>
        <p:txBody>
          <a:bodyPr>
            <a:normAutofit/>
          </a:bodyPr>
          <a:lstStyle/>
          <a:p>
            <a:pPr marL="0" indent="0" algn="just">
              <a:lnSpc>
                <a:spcPts val="3500"/>
              </a:lnSpc>
              <a:spcBef>
                <a:spcPts val="0"/>
              </a:spcBef>
              <a:spcAft>
                <a:spcPts val="0"/>
              </a:spcAft>
              <a:buNone/>
            </a:pPr>
            <a:r>
              <a:rPr lang="it-IT" sz="2800" dirty="0"/>
              <a:t>Questa componente dell’attaccamento si sviluppa quando il bambino è un po’ più mobile. </a:t>
            </a:r>
            <a:r>
              <a:rPr lang="it-IT" sz="2800" b="1" dirty="0"/>
              <a:t>Quando inizia a gattonare</a:t>
            </a:r>
            <a:r>
              <a:rPr lang="it-IT" sz="2800" dirty="0"/>
              <a:t>, inizia anche ad </a:t>
            </a:r>
            <a:r>
              <a:rPr lang="it-IT" sz="2800" b="1" dirty="0"/>
              <a:t>avventurarsi</a:t>
            </a:r>
            <a:r>
              <a:rPr lang="it-IT" sz="2800" dirty="0"/>
              <a:t>, mantenendo comunque un </a:t>
            </a:r>
            <a:r>
              <a:rPr lang="it-IT" sz="2800" b="1" dirty="0"/>
              <a:t>cosante contatto visivo</a:t>
            </a:r>
            <a:r>
              <a:rPr lang="it-IT" sz="2800" dirty="0"/>
              <a:t> con il caregiver per essere sicuro di poter essere abbastanza vicino nel momento del bisogno. </a:t>
            </a:r>
          </a:p>
          <a:p>
            <a:pPr marL="0" indent="0" algn="just">
              <a:lnSpc>
                <a:spcPts val="3500"/>
              </a:lnSpc>
              <a:spcBef>
                <a:spcPts val="0"/>
              </a:spcBef>
              <a:spcAft>
                <a:spcPts val="0"/>
              </a:spcAft>
              <a:buNone/>
            </a:pPr>
            <a:endParaRPr lang="it-IT" sz="2800" dirty="0"/>
          </a:p>
          <a:p>
            <a:pPr marL="0" indent="0" algn="just">
              <a:lnSpc>
                <a:spcPts val="3500"/>
              </a:lnSpc>
              <a:spcBef>
                <a:spcPts val="0"/>
              </a:spcBef>
              <a:spcAft>
                <a:spcPts val="0"/>
              </a:spcAft>
              <a:buNone/>
            </a:pPr>
            <a:r>
              <a:rPr lang="it-IT" sz="2800" dirty="0"/>
              <a:t>Quando i genitori vanno troppo spesso al di fuori del raggio di sicurezza dei bambini, questi ultimi svilupperanno un senso di timore di rimanere soli. Questo può portare ad alcuni problemi con ad esempio l’ansia da separazione.</a:t>
            </a:r>
          </a:p>
        </p:txBody>
      </p:sp>
    </p:spTree>
    <p:extLst>
      <p:ext uri="{BB962C8B-B14F-4D97-AF65-F5344CB8AC3E}">
        <p14:creationId xmlns:p14="http://schemas.microsoft.com/office/powerpoint/2010/main" val="2704840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49716"/>
            <a:ext cx="10515600" cy="602540"/>
          </a:xfrm>
        </p:spPr>
        <p:txBody>
          <a:bodyPr anchor="ctr"/>
          <a:lstStyle/>
          <a:p>
            <a:pPr algn="ctr"/>
            <a:r>
              <a:rPr lang="it-IT" sz="3200" b="1" dirty="0">
                <a:latin typeface="Arial Black" panose="020B0A04020102020204" pitchFamily="34" charset="0"/>
                <a:cs typeface="Aharoni" panose="02010803020104030203" pitchFamily="2" charset="-79"/>
              </a:rPr>
              <a:t>Base sicura</a:t>
            </a:r>
          </a:p>
        </p:txBody>
      </p:sp>
      <p:sp>
        <p:nvSpPr>
          <p:cNvPr id="3" name="Segnaposto contenuto 2"/>
          <p:cNvSpPr>
            <a:spLocks noGrp="1"/>
          </p:cNvSpPr>
          <p:nvPr>
            <p:ph idx="1"/>
          </p:nvPr>
        </p:nvSpPr>
        <p:spPr>
          <a:xfrm>
            <a:off x="838200" y="1038687"/>
            <a:ext cx="10515600" cy="5138276"/>
          </a:xfrm>
        </p:spPr>
        <p:txBody>
          <a:bodyPr>
            <a:noAutofit/>
          </a:bodyPr>
          <a:lstStyle/>
          <a:p>
            <a:pPr marL="0" indent="0" algn="just">
              <a:lnSpc>
                <a:spcPts val="3000"/>
              </a:lnSpc>
              <a:spcBef>
                <a:spcPts val="0"/>
              </a:spcBef>
              <a:spcAft>
                <a:spcPts val="0"/>
              </a:spcAft>
              <a:buNone/>
            </a:pPr>
            <a:r>
              <a:rPr lang="it-IT" sz="2600" dirty="0"/>
              <a:t>Questa caratteristica dell’attaccamento si sviluppa quando i bambini si sentono sicuri di </a:t>
            </a:r>
            <a:r>
              <a:rPr lang="it-IT" sz="2600" b="1" dirty="0"/>
              <a:t>esplorare oltre il loro raggio di sicurezza</a:t>
            </a:r>
            <a:r>
              <a:rPr lang="it-IT" sz="2600" dirty="0"/>
              <a:t>. In questa fase, i bambini si sentono abbastanza sicuri di giocare in stanze differenze, o di stare con gli amici per un certo periodo di tempo. </a:t>
            </a:r>
          </a:p>
          <a:p>
            <a:pPr marL="0" indent="0" algn="just">
              <a:lnSpc>
                <a:spcPts val="3000"/>
              </a:lnSpc>
              <a:spcBef>
                <a:spcPts val="0"/>
              </a:spcBef>
              <a:spcAft>
                <a:spcPts val="0"/>
              </a:spcAft>
              <a:buNone/>
            </a:pPr>
            <a:endParaRPr lang="it-IT" sz="2600" dirty="0"/>
          </a:p>
          <a:p>
            <a:pPr marL="0" indent="0" algn="just">
              <a:lnSpc>
                <a:spcPts val="3000"/>
              </a:lnSpc>
              <a:spcBef>
                <a:spcPts val="0"/>
              </a:spcBef>
              <a:spcAft>
                <a:spcPts val="0"/>
              </a:spcAft>
              <a:buNone/>
            </a:pPr>
            <a:r>
              <a:rPr lang="it-IT" sz="2600" b="1" dirty="0"/>
              <a:t>Ogni tanto potranno tornare dai loro caregiver</a:t>
            </a:r>
            <a:r>
              <a:rPr lang="it-IT" sz="2600" dirty="0"/>
              <a:t> al fine di essere sicuri che si trovano ancora nei dintorni, per rassicurazione o perché è successo qualcosa di stressante. Se il caregiver accoglie il bambino, si forma il senso di base sicura.</a:t>
            </a:r>
          </a:p>
          <a:p>
            <a:pPr marL="0" indent="0" algn="just">
              <a:lnSpc>
                <a:spcPts val="3000"/>
              </a:lnSpc>
              <a:spcBef>
                <a:spcPts val="0"/>
              </a:spcBef>
              <a:spcAft>
                <a:spcPts val="0"/>
              </a:spcAft>
              <a:buNone/>
            </a:pPr>
            <a:endParaRPr lang="it-IT" sz="2600" dirty="0"/>
          </a:p>
          <a:p>
            <a:pPr marL="0" indent="0" algn="just">
              <a:lnSpc>
                <a:spcPts val="3000"/>
              </a:lnSpc>
              <a:spcBef>
                <a:spcPts val="0"/>
              </a:spcBef>
              <a:spcAft>
                <a:spcPts val="0"/>
              </a:spcAft>
              <a:buNone/>
            </a:pPr>
            <a:r>
              <a:rPr lang="it-IT" sz="2600" dirty="0"/>
              <a:t>Questa base sicura permette al bambino di </a:t>
            </a:r>
            <a:r>
              <a:rPr lang="it-IT" sz="2600" b="1" dirty="0"/>
              <a:t>sperimentare cose nuove</a:t>
            </a:r>
            <a:r>
              <a:rPr lang="it-IT" sz="2600" dirty="0"/>
              <a:t> e di ritornare senza sentirsi rifiutato.</a:t>
            </a:r>
          </a:p>
        </p:txBody>
      </p:sp>
    </p:spTree>
    <p:extLst>
      <p:ext uri="{BB962C8B-B14F-4D97-AF65-F5344CB8AC3E}">
        <p14:creationId xmlns:p14="http://schemas.microsoft.com/office/powerpoint/2010/main" val="3885896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40839"/>
            <a:ext cx="10515600" cy="810532"/>
          </a:xfrm>
        </p:spPr>
        <p:txBody>
          <a:bodyPr anchor="ctr">
            <a:normAutofit/>
          </a:bodyPr>
          <a:lstStyle/>
          <a:p>
            <a:r>
              <a:rPr lang="it-IT" sz="3000" b="1" dirty="0">
                <a:latin typeface="Arial Black" panose="020B0A04020102020204" pitchFamily="34" charset="0"/>
              </a:rPr>
              <a:t>Classificazioni di attaccamento infantile</a:t>
            </a:r>
          </a:p>
        </p:txBody>
      </p:sp>
      <p:sp>
        <p:nvSpPr>
          <p:cNvPr id="3" name="Segnaposto contenuto 2"/>
          <p:cNvSpPr>
            <a:spLocks noGrp="1"/>
          </p:cNvSpPr>
          <p:nvPr>
            <p:ph idx="1"/>
          </p:nvPr>
        </p:nvSpPr>
        <p:spPr>
          <a:xfrm>
            <a:off x="838200" y="1305017"/>
            <a:ext cx="10515600" cy="4871946"/>
          </a:xfrm>
        </p:spPr>
        <p:txBody>
          <a:bodyPr>
            <a:normAutofit/>
          </a:bodyPr>
          <a:lstStyle/>
          <a:p>
            <a:pPr marL="0" indent="0" algn="just">
              <a:lnSpc>
                <a:spcPts val="4800"/>
              </a:lnSpc>
              <a:spcBef>
                <a:spcPts val="0"/>
              </a:spcBef>
              <a:buNone/>
            </a:pPr>
            <a:r>
              <a:rPr lang="it-IT" sz="3200" dirty="0"/>
              <a:t>Mary </a:t>
            </a:r>
            <a:r>
              <a:rPr lang="it-IT" sz="3200" dirty="0" err="1"/>
              <a:t>Ainsworth</a:t>
            </a:r>
            <a:r>
              <a:rPr lang="it-IT" sz="3200" dirty="0"/>
              <a:t> classificò i bambini in </a:t>
            </a:r>
            <a:r>
              <a:rPr lang="it-IT" sz="3200" b="1" dirty="0"/>
              <a:t>tre gruppi principali</a:t>
            </a:r>
            <a:r>
              <a:rPr lang="it-IT" sz="3200" dirty="0"/>
              <a:t>:</a:t>
            </a:r>
          </a:p>
          <a:p>
            <a:pPr marL="457200" indent="-457200" algn="just">
              <a:lnSpc>
                <a:spcPts val="4800"/>
              </a:lnSpc>
              <a:spcBef>
                <a:spcPts val="0"/>
              </a:spcBef>
              <a:buFont typeface="Arial" panose="020B0604020202020204" pitchFamily="34" charset="0"/>
              <a:buChar char="•"/>
            </a:pPr>
            <a:r>
              <a:rPr lang="it-IT" sz="3200" dirty="0"/>
              <a:t>Sicuro</a:t>
            </a:r>
          </a:p>
          <a:p>
            <a:pPr marL="457200" indent="-457200" algn="just">
              <a:lnSpc>
                <a:spcPts val="4800"/>
              </a:lnSpc>
              <a:spcBef>
                <a:spcPts val="0"/>
              </a:spcBef>
              <a:buFont typeface="Arial" panose="020B0604020202020204" pitchFamily="34" charset="0"/>
              <a:buChar char="•"/>
            </a:pPr>
            <a:r>
              <a:rPr lang="it-IT" sz="3200" dirty="0"/>
              <a:t>Ansioso-resistente o ansioso-ambivalente</a:t>
            </a:r>
          </a:p>
          <a:p>
            <a:pPr marL="457200" indent="-457200" algn="just">
              <a:lnSpc>
                <a:spcPts val="4800"/>
              </a:lnSpc>
              <a:spcBef>
                <a:spcPts val="0"/>
              </a:spcBef>
              <a:buFont typeface="Arial" panose="020B0604020202020204" pitchFamily="34" charset="0"/>
              <a:buChar char="•"/>
            </a:pPr>
            <a:r>
              <a:rPr lang="it-IT" sz="3200" dirty="0"/>
              <a:t>Ansioso-evitante</a:t>
            </a:r>
          </a:p>
          <a:p>
            <a:pPr algn="just">
              <a:lnSpc>
                <a:spcPts val="4800"/>
              </a:lnSpc>
              <a:spcBef>
                <a:spcPts val="0"/>
              </a:spcBef>
            </a:pPr>
            <a:endParaRPr lang="it-IT" sz="3200" dirty="0"/>
          </a:p>
          <a:p>
            <a:pPr marL="0" indent="0" algn="just">
              <a:lnSpc>
                <a:spcPts val="4800"/>
              </a:lnSpc>
              <a:spcBef>
                <a:spcPts val="0"/>
              </a:spcBef>
              <a:buNone/>
            </a:pPr>
            <a:r>
              <a:rPr lang="it-IT" sz="3200" dirty="0"/>
              <a:t>M. </a:t>
            </a:r>
            <a:r>
              <a:rPr lang="it-IT" sz="3200" dirty="0" err="1"/>
              <a:t>Main</a:t>
            </a:r>
            <a:r>
              <a:rPr lang="it-IT" sz="3200" dirty="0"/>
              <a:t> (1991), collega di </a:t>
            </a:r>
            <a:r>
              <a:rPr lang="it-IT" sz="3200" dirty="0" err="1"/>
              <a:t>Ainsworth</a:t>
            </a:r>
            <a:r>
              <a:rPr lang="it-IT" sz="3200" dirty="0"/>
              <a:t>, aggiunge un </a:t>
            </a:r>
            <a:r>
              <a:rPr lang="it-IT" sz="3200" b="1" dirty="0"/>
              <a:t>quarto tipo</a:t>
            </a:r>
            <a:r>
              <a:rPr lang="it-IT" sz="3200" dirty="0"/>
              <a:t> di attaccamento definito disorientato-disorganizzato</a:t>
            </a:r>
          </a:p>
        </p:txBody>
      </p:sp>
    </p:spTree>
    <p:extLst>
      <p:ext uri="{BB962C8B-B14F-4D97-AF65-F5344CB8AC3E}">
        <p14:creationId xmlns:p14="http://schemas.microsoft.com/office/powerpoint/2010/main" val="137413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40838"/>
            <a:ext cx="10515600" cy="611419"/>
          </a:xfrm>
        </p:spPr>
        <p:txBody>
          <a:bodyPr anchor="ctr"/>
          <a:lstStyle/>
          <a:p>
            <a:pPr algn="ctr"/>
            <a:r>
              <a:rPr lang="it-IT" sz="3200" b="1" dirty="0">
                <a:latin typeface="Arial Black" panose="020B0A04020102020204" pitchFamily="34" charset="0"/>
              </a:rPr>
              <a:t>Attaccamento in età adulta</a:t>
            </a:r>
          </a:p>
        </p:txBody>
      </p:sp>
      <p:sp>
        <p:nvSpPr>
          <p:cNvPr id="3" name="Segnaposto contenuto 2"/>
          <p:cNvSpPr>
            <a:spLocks noGrp="1"/>
          </p:cNvSpPr>
          <p:nvPr>
            <p:ph idx="1"/>
          </p:nvPr>
        </p:nvSpPr>
        <p:spPr>
          <a:xfrm>
            <a:off x="838200" y="1038687"/>
            <a:ext cx="10515600" cy="5138276"/>
          </a:xfrm>
        </p:spPr>
        <p:txBody>
          <a:bodyPr>
            <a:normAutofit/>
          </a:bodyPr>
          <a:lstStyle/>
          <a:p>
            <a:pPr marL="0" indent="0" algn="just">
              <a:lnSpc>
                <a:spcPts val="3400"/>
              </a:lnSpc>
              <a:spcBef>
                <a:spcPts val="0"/>
              </a:spcBef>
              <a:spcAft>
                <a:spcPts val="0"/>
              </a:spcAft>
              <a:buNone/>
            </a:pPr>
            <a:r>
              <a:rPr lang="it-IT" sz="2400" dirty="0"/>
              <a:t>Negli anni Ottanta, due distinti programmi di ricerca iniziarono ad investigare gli stili di attaccamento adulto. In una linea di ricerca, Mary </a:t>
            </a:r>
            <a:r>
              <a:rPr lang="it-IT" sz="2400" dirty="0" err="1"/>
              <a:t>Main</a:t>
            </a:r>
            <a:r>
              <a:rPr lang="it-IT" sz="2400" dirty="0"/>
              <a:t> ed i suoi colleghi si focalizzarono sulla possibilità che negli adulti gli stati mentali relativi all’attaccamento influenzassero i comportamenti genitoriali, i quali a loro volta influenzavano gli stili di attaccamento dei figli. Per valutare lo stile di attaccamento adulto elaborarono quindi l’</a:t>
            </a:r>
            <a:r>
              <a:rPr lang="it-IT" sz="2400" i="1" dirty="0" err="1"/>
              <a:t>Adult</a:t>
            </a:r>
            <a:r>
              <a:rPr lang="it-IT" sz="2400" i="1" dirty="0"/>
              <a:t> Attachment </a:t>
            </a:r>
            <a:r>
              <a:rPr lang="it-IT" sz="2400" i="1" dirty="0" err="1"/>
              <a:t>Interview</a:t>
            </a:r>
            <a:r>
              <a:rPr lang="it-IT" sz="2400" i="1" dirty="0"/>
              <a:t> </a:t>
            </a:r>
            <a:r>
              <a:rPr lang="it-IT" sz="2400" dirty="0"/>
              <a:t>(AAI).</a:t>
            </a:r>
          </a:p>
          <a:p>
            <a:pPr marL="0" indent="0" algn="just">
              <a:lnSpc>
                <a:spcPts val="3400"/>
              </a:lnSpc>
              <a:spcBef>
                <a:spcPts val="0"/>
              </a:spcBef>
              <a:spcAft>
                <a:spcPts val="0"/>
              </a:spcAft>
              <a:buNone/>
            </a:pPr>
            <a:endParaRPr lang="it-IT" sz="2400" dirty="0"/>
          </a:p>
          <a:p>
            <a:pPr marL="0" indent="0" algn="just">
              <a:lnSpc>
                <a:spcPts val="3400"/>
              </a:lnSpc>
              <a:spcBef>
                <a:spcPts val="0"/>
              </a:spcBef>
              <a:spcAft>
                <a:spcPts val="0"/>
              </a:spcAft>
              <a:buNone/>
            </a:pPr>
            <a:r>
              <a:rPr lang="it-IT" sz="2400" dirty="0"/>
              <a:t>Nella seconda linea di ricerca, completamente indipendente dalla prima, </a:t>
            </a:r>
            <a:r>
              <a:rPr lang="it-IT" sz="2400" dirty="0" err="1"/>
              <a:t>Hazan</a:t>
            </a:r>
            <a:r>
              <a:rPr lang="it-IT" sz="2400" dirty="0"/>
              <a:t> e </a:t>
            </a:r>
            <a:r>
              <a:rPr lang="it-IT" sz="2400" dirty="0" err="1"/>
              <a:t>Shaver</a:t>
            </a:r>
            <a:r>
              <a:rPr lang="it-IT" sz="2400" dirty="0"/>
              <a:t> (1987) investigarono l’ipotesi di Weiss (1982) che la solitudine cronica fosse associata all’attaccamento insicuro. Per valutare l’attaccamento adulto svilupparono quindi un questionario auto-somministrato.</a:t>
            </a:r>
          </a:p>
        </p:txBody>
      </p:sp>
    </p:spTree>
    <p:extLst>
      <p:ext uri="{BB962C8B-B14F-4D97-AF65-F5344CB8AC3E}">
        <p14:creationId xmlns:p14="http://schemas.microsoft.com/office/powerpoint/2010/main" val="4082213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33242"/>
            <a:ext cx="10515600" cy="592382"/>
          </a:xfrm>
        </p:spPr>
        <p:txBody>
          <a:bodyPr anchor="ctr"/>
          <a:lstStyle/>
          <a:p>
            <a:pPr algn="ctr"/>
            <a:r>
              <a:rPr lang="it-IT" sz="3200" b="1" dirty="0">
                <a:latin typeface="Arial Black" panose="020B0A04020102020204" pitchFamily="34" charset="0"/>
              </a:rPr>
              <a:t>Attaccamento in età adulta</a:t>
            </a:r>
            <a:endParaRPr lang="it-IT" sz="3200" dirty="0"/>
          </a:p>
        </p:txBody>
      </p:sp>
      <p:sp>
        <p:nvSpPr>
          <p:cNvPr id="3" name="Segnaposto contenuto 2"/>
          <p:cNvSpPr>
            <a:spLocks noGrp="1"/>
          </p:cNvSpPr>
          <p:nvPr>
            <p:ph idx="1"/>
          </p:nvPr>
        </p:nvSpPr>
        <p:spPr>
          <a:xfrm>
            <a:off x="838200" y="1012054"/>
            <a:ext cx="10515600" cy="5164909"/>
          </a:xfrm>
        </p:spPr>
        <p:txBody>
          <a:bodyPr>
            <a:noAutofit/>
          </a:bodyPr>
          <a:lstStyle/>
          <a:p>
            <a:pPr marL="0" indent="0" algn="just">
              <a:lnSpc>
                <a:spcPts val="2500"/>
              </a:lnSpc>
              <a:spcBef>
                <a:spcPts val="0"/>
              </a:spcBef>
              <a:spcAft>
                <a:spcPts val="0"/>
              </a:spcAft>
              <a:buNone/>
            </a:pPr>
            <a:r>
              <a:rPr lang="it-IT" sz="1900" dirty="0"/>
              <a:t>Nel 1990 </a:t>
            </a:r>
            <a:r>
              <a:rPr lang="it-IT" sz="1900" dirty="0" err="1"/>
              <a:t>Bartholomew</a:t>
            </a:r>
            <a:r>
              <a:rPr lang="it-IT" sz="1900" dirty="0"/>
              <a:t>, analizzando la letteratura che riguardava l’attaccamento negli adulti, arrivò alla conclusione che queste due tradizioni di ricerca differivano nella formulazione dello stile di attaccamento evitante:</a:t>
            </a:r>
          </a:p>
          <a:p>
            <a:pPr marL="0" indent="0" algn="just">
              <a:lnSpc>
                <a:spcPts val="2500"/>
              </a:lnSpc>
              <a:spcBef>
                <a:spcPts val="0"/>
              </a:spcBef>
              <a:spcAft>
                <a:spcPts val="0"/>
              </a:spcAft>
              <a:buNone/>
            </a:pPr>
            <a:endParaRPr lang="it-IT" sz="1900" dirty="0"/>
          </a:p>
          <a:p>
            <a:pPr algn="just">
              <a:lnSpc>
                <a:spcPts val="2500"/>
              </a:lnSpc>
              <a:spcBef>
                <a:spcPts val="0"/>
              </a:spcBef>
              <a:spcAft>
                <a:spcPts val="0"/>
              </a:spcAft>
            </a:pPr>
            <a:r>
              <a:rPr lang="it-IT" sz="1900" dirty="0"/>
              <a:t>gli evitanti individuati dall’AAI negavano l’esperienza soggettiva di stress e svalutavano l’importanza dei bisogni di attaccamento;</a:t>
            </a:r>
          </a:p>
          <a:p>
            <a:pPr algn="just">
              <a:lnSpc>
                <a:spcPts val="2500"/>
              </a:lnSpc>
              <a:spcBef>
                <a:spcPts val="0"/>
              </a:spcBef>
              <a:spcAft>
                <a:spcPts val="0"/>
              </a:spcAft>
            </a:pPr>
            <a:r>
              <a:rPr lang="it-IT" sz="1900" dirty="0"/>
              <a:t>diversamente, gli evitanti identificati da </a:t>
            </a:r>
            <a:r>
              <a:rPr lang="it-IT" sz="1900" dirty="0" err="1"/>
              <a:t>Hazan</a:t>
            </a:r>
            <a:r>
              <a:rPr lang="it-IT" sz="1900" dirty="0"/>
              <a:t> e </a:t>
            </a:r>
            <a:r>
              <a:rPr lang="it-IT" sz="1900" dirty="0" err="1"/>
              <a:t>Shaver</a:t>
            </a:r>
            <a:r>
              <a:rPr lang="it-IT" sz="1900" dirty="0"/>
              <a:t> (1987) riportavano livelli relativamente alti di </a:t>
            </a:r>
            <a:r>
              <a:rPr lang="it-IT" sz="1900" i="1" dirty="0" err="1"/>
              <a:t>distress</a:t>
            </a:r>
            <a:r>
              <a:rPr lang="it-IT" sz="1900" i="1" dirty="0"/>
              <a:t> </a:t>
            </a:r>
            <a:r>
              <a:rPr lang="it-IT" sz="1900" dirty="0"/>
              <a:t>e avevano un’elevata paura di divenire intimi con gli altri. </a:t>
            </a:r>
          </a:p>
          <a:p>
            <a:pPr marL="0" indent="0" algn="just">
              <a:lnSpc>
                <a:spcPts val="2500"/>
              </a:lnSpc>
              <a:spcBef>
                <a:spcPts val="0"/>
              </a:spcBef>
              <a:spcAft>
                <a:spcPts val="0"/>
              </a:spcAft>
              <a:buNone/>
            </a:pPr>
            <a:endParaRPr lang="it-IT" sz="1900" dirty="0"/>
          </a:p>
          <a:p>
            <a:pPr marL="0" indent="0" algn="just">
              <a:lnSpc>
                <a:spcPts val="2500"/>
              </a:lnSpc>
              <a:spcBef>
                <a:spcPts val="0"/>
              </a:spcBef>
              <a:spcAft>
                <a:spcPts val="0"/>
              </a:spcAft>
              <a:buNone/>
            </a:pPr>
            <a:r>
              <a:rPr lang="it-IT" sz="1900" dirty="0" err="1"/>
              <a:t>Bartholomew</a:t>
            </a:r>
            <a:r>
              <a:rPr lang="it-IT" sz="1900" dirty="0"/>
              <a:t> (1990) ipotizzò così che potevano essere identificati due distinti pattern di evitamento: </a:t>
            </a:r>
          </a:p>
          <a:p>
            <a:pPr marL="0" indent="0" algn="just">
              <a:lnSpc>
                <a:spcPts val="2500"/>
              </a:lnSpc>
              <a:spcBef>
                <a:spcPts val="0"/>
              </a:spcBef>
              <a:spcAft>
                <a:spcPts val="0"/>
              </a:spcAft>
              <a:buNone/>
            </a:pPr>
            <a:endParaRPr lang="it-IT" sz="1900" dirty="0"/>
          </a:p>
          <a:p>
            <a:pPr algn="just">
              <a:lnSpc>
                <a:spcPts val="2500"/>
              </a:lnSpc>
              <a:spcBef>
                <a:spcPts val="0"/>
              </a:spcBef>
              <a:spcAft>
                <a:spcPts val="0"/>
              </a:spcAft>
            </a:pPr>
            <a:r>
              <a:rPr lang="it-IT" sz="1900" dirty="0"/>
              <a:t>uno motivato da un mantenimento difensivo dell’autosufficienza (</a:t>
            </a:r>
            <a:r>
              <a:rPr lang="it-IT" sz="1900" i="1" dirty="0" err="1"/>
              <a:t>dismissing</a:t>
            </a:r>
            <a:r>
              <a:rPr lang="it-IT" sz="1900" i="1" dirty="0"/>
              <a:t> </a:t>
            </a:r>
            <a:r>
              <a:rPr lang="it-IT" sz="1900" i="1" dirty="0" err="1"/>
              <a:t>avoidant</a:t>
            </a:r>
            <a:r>
              <a:rPr lang="it-IT" sz="1900" i="1" dirty="0"/>
              <a:t> </a:t>
            </a:r>
            <a:r>
              <a:rPr lang="it-IT" sz="1900" dirty="0"/>
              <a:t>– evitanti distanzianti) </a:t>
            </a:r>
          </a:p>
          <a:p>
            <a:pPr algn="just">
              <a:lnSpc>
                <a:spcPts val="2500"/>
              </a:lnSpc>
              <a:spcBef>
                <a:spcPts val="0"/>
              </a:spcBef>
              <a:spcAft>
                <a:spcPts val="0"/>
              </a:spcAft>
            </a:pPr>
            <a:r>
              <a:rPr lang="it-IT" sz="1900" dirty="0"/>
              <a:t>e un altro motivato da una paura conscia di anticipazione del rifiuto da parte degli altri (</a:t>
            </a:r>
            <a:r>
              <a:rPr lang="it-IT" sz="1900" i="1" dirty="0" err="1"/>
              <a:t>fearful</a:t>
            </a:r>
            <a:r>
              <a:rPr lang="it-IT" sz="1900" i="1" dirty="0"/>
              <a:t> </a:t>
            </a:r>
            <a:r>
              <a:rPr lang="it-IT" sz="1900" i="1" dirty="0" err="1"/>
              <a:t>avoidant</a:t>
            </a:r>
            <a:r>
              <a:rPr lang="it-IT" sz="1900" i="1" dirty="0"/>
              <a:t> </a:t>
            </a:r>
            <a:r>
              <a:rPr lang="it-IT" sz="1900" dirty="0"/>
              <a:t>– evitanti timorosi).</a:t>
            </a:r>
          </a:p>
          <a:p>
            <a:pPr marL="0" indent="0" algn="just">
              <a:lnSpc>
                <a:spcPts val="2500"/>
              </a:lnSpc>
              <a:spcBef>
                <a:spcPts val="0"/>
              </a:spcBef>
              <a:spcAft>
                <a:spcPts val="0"/>
              </a:spcAft>
              <a:buNone/>
            </a:pPr>
            <a:endParaRPr lang="it-IT" sz="1900" dirty="0"/>
          </a:p>
        </p:txBody>
      </p:sp>
    </p:spTree>
    <p:extLst>
      <p:ext uri="{BB962C8B-B14F-4D97-AF65-F5344CB8AC3E}">
        <p14:creationId xmlns:p14="http://schemas.microsoft.com/office/powerpoint/2010/main" val="4066578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62630"/>
            <a:ext cx="10515600" cy="591972"/>
          </a:xfrm>
        </p:spPr>
        <p:txBody>
          <a:bodyPr anchor="ctr"/>
          <a:lstStyle/>
          <a:p>
            <a:pPr algn="ctr"/>
            <a:r>
              <a:rPr lang="it-IT" sz="3200" b="1" dirty="0">
                <a:latin typeface="Arial Black" panose="020B0A04020102020204" pitchFamily="34" charset="0"/>
              </a:rPr>
              <a:t>Attaccamento in età adulta</a:t>
            </a:r>
            <a:endParaRPr lang="it-IT" sz="3200" dirty="0"/>
          </a:p>
        </p:txBody>
      </p:sp>
      <p:sp>
        <p:nvSpPr>
          <p:cNvPr id="3" name="Segnaposto contenuto 2"/>
          <p:cNvSpPr>
            <a:spLocks noGrp="1"/>
          </p:cNvSpPr>
          <p:nvPr>
            <p:ph idx="1"/>
          </p:nvPr>
        </p:nvSpPr>
        <p:spPr>
          <a:xfrm>
            <a:off x="838200" y="985421"/>
            <a:ext cx="10515600" cy="5191542"/>
          </a:xfrm>
        </p:spPr>
        <p:txBody>
          <a:bodyPr>
            <a:normAutofit fontScale="92500"/>
          </a:bodyPr>
          <a:lstStyle/>
          <a:p>
            <a:pPr marL="0" indent="0" algn="just">
              <a:lnSpc>
                <a:spcPts val="3000"/>
              </a:lnSpc>
              <a:spcBef>
                <a:spcPts val="0"/>
              </a:spcBef>
              <a:spcAft>
                <a:spcPts val="0"/>
              </a:spcAft>
              <a:buNone/>
            </a:pPr>
            <a:r>
              <a:rPr lang="it-IT" sz="2400" dirty="0"/>
              <a:t>Partendo da questo punto di vista, descrisse un modello esteso di attaccamento adulto caratterizzato da quattro gruppi, includendo quindi due forme di evitamento.</a:t>
            </a:r>
          </a:p>
          <a:p>
            <a:pPr marL="0" indent="0" algn="just">
              <a:lnSpc>
                <a:spcPts val="3000"/>
              </a:lnSpc>
              <a:spcBef>
                <a:spcPts val="0"/>
              </a:spcBef>
              <a:spcAft>
                <a:spcPts val="0"/>
              </a:spcAft>
              <a:buNone/>
            </a:pPr>
            <a:endParaRPr lang="it-IT" sz="2400" dirty="0"/>
          </a:p>
          <a:p>
            <a:pPr marL="0" indent="0" algn="just">
              <a:lnSpc>
                <a:spcPts val="3000"/>
              </a:lnSpc>
              <a:spcBef>
                <a:spcPts val="0"/>
              </a:spcBef>
              <a:spcAft>
                <a:spcPts val="0"/>
              </a:spcAft>
              <a:buNone/>
            </a:pPr>
            <a:r>
              <a:rPr lang="it-IT" sz="2400" dirty="0"/>
              <a:t>Tali gruppi posso essere disposti su una superficie con due dimensioni ortogonali che rappresentano la visione di sé e dell’altro (</a:t>
            </a:r>
            <a:r>
              <a:rPr lang="it-IT" sz="2400" dirty="0" err="1"/>
              <a:t>Bartholomew</a:t>
            </a:r>
            <a:r>
              <a:rPr lang="it-IT" sz="2400" dirty="0"/>
              <a:t> e Horowitz, 1991): </a:t>
            </a:r>
          </a:p>
          <a:p>
            <a:pPr marL="0" indent="0" algn="just">
              <a:lnSpc>
                <a:spcPts val="3000"/>
              </a:lnSpc>
              <a:spcBef>
                <a:spcPts val="0"/>
              </a:spcBef>
              <a:spcAft>
                <a:spcPts val="0"/>
              </a:spcAft>
              <a:buNone/>
            </a:pPr>
            <a:endParaRPr lang="it-IT" sz="2400" dirty="0"/>
          </a:p>
          <a:p>
            <a:pPr algn="just">
              <a:lnSpc>
                <a:spcPts val="3000"/>
              </a:lnSpc>
              <a:spcBef>
                <a:spcPts val="0"/>
              </a:spcBef>
              <a:spcAft>
                <a:spcPts val="0"/>
              </a:spcAft>
            </a:pPr>
            <a:r>
              <a:rPr lang="it-IT" sz="2400" b="1" dirty="0"/>
              <a:t>modelli di sé positivi </a:t>
            </a:r>
            <a:r>
              <a:rPr lang="it-IT" sz="2400" dirty="0"/>
              <a:t>indicano il livello al quale il soggetto ha interiorizzato un senso di valore come persona (contro il sentirsi </a:t>
            </a:r>
            <a:r>
              <a:rPr lang="it-IT" sz="2400" b="1" dirty="0"/>
              <a:t>ansiosi o incerti </a:t>
            </a:r>
            <a:r>
              <a:rPr lang="it-IT" sz="2400" dirty="0"/>
              <a:t>riguardo alla propria amabilità);</a:t>
            </a:r>
          </a:p>
          <a:p>
            <a:pPr algn="just">
              <a:lnSpc>
                <a:spcPts val="3000"/>
              </a:lnSpc>
              <a:spcBef>
                <a:spcPts val="0"/>
              </a:spcBef>
              <a:spcAft>
                <a:spcPts val="0"/>
              </a:spcAft>
            </a:pPr>
            <a:r>
              <a:rPr lang="it-IT" sz="2400" b="1" dirty="0"/>
              <a:t>la positività del modello degli altri </a:t>
            </a:r>
            <a:r>
              <a:rPr lang="it-IT" sz="2400" dirty="0"/>
              <a:t>indica, invece, il livello al quale ci si aspetta che gli altri siano disponibili e fonte di sostegno. Il modello degli altri è anche associato con la tendenza a </a:t>
            </a:r>
            <a:r>
              <a:rPr lang="it-IT" sz="2400" b="1" dirty="0"/>
              <a:t>cercare o ad evitare l’intimità </a:t>
            </a:r>
            <a:r>
              <a:rPr lang="it-IT" sz="2400" dirty="0"/>
              <a:t>nelle relazioni. </a:t>
            </a:r>
          </a:p>
          <a:p>
            <a:pPr marL="0" indent="0" algn="just">
              <a:lnSpc>
                <a:spcPts val="3000"/>
              </a:lnSpc>
              <a:spcBef>
                <a:spcPts val="0"/>
              </a:spcBef>
              <a:spcAft>
                <a:spcPts val="0"/>
              </a:spcAft>
              <a:buNone/>
            </a:pPr>
            <a:endParaRPr lang="it-IT" sz="2400" dirty="0"/>
          </a:p>
          <a:p>
            <a:pPr marL="0" indent="0" algn="just">
              <a:lnSpc>
                <a:spcPts val="3000"/>
              </a:lnSpc>
              <a:spcBef>
                <a:spcPts val="0"/>
              </a:spcBef>
              <a:spcAft>
                <a:spcPts val="0"/>
              </a:spcAft>
              <a:buNone/>
            </a:pPr>
            <a:r>
              <a:rPr lang="it-IT" sz="2400" dirty="0"/>
              <a:t>La prima dimensione viene anche detta ansia, mentre la seconda evitamento.</a:t>
            </a:r>
          </a:p>
        </p:txBody>
      </p:sp>
    </p:spTree>
    <p:extLst>
      <p:ext uri="{BB962C8B-B14F-4D97-AF65-F5344CB8AC3E}">
        <p14:creationId xmlns:p14="http://schemas.microsoft.com/office/powerpoint/2010/main" val="732645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85227"/>
            <a:ext cx="10515600" cy="549274"/>
          </a:xfrm>
        </p:spPr>
        <p:txBody>
          <a:bodyPr anchor="ctr"/>
          <a:lstStyle/>
          <a:p>
            <a:pPr algn="ctr"/>
            <a:r>
              <a:rPr lang="it-IT" sz="3200" b="1" dirty="0">
                <a:latin typeface="Arial Black" panose="020B0A04020102020204" pitchFamily="34" charset="0"/>
              </a:rPr>
              <a:t>Attaccamento in età adulta</a:t>
            </a:r>
            <a:endParaRPr lang="it-IT" sz="3200" dirty="0">
              <a:latin typeface="Arial Black" panose="020B0A04020102020204" pitchFamily="34" charset="0"/>
            </a:endParaRPr>
          </a:p>
        </p:txBody>
      </p:sp>
      <p:sp>
        <p:nvSpPr>
          <p:cNvPr id="3" name="Segnaposto contenuto 2"/>
          <p:cNvSpPr>
            <a:spLocks noGrp="1"/>
          </p:cNvSpPr>
          <p:nvPr>
            <p:ph idx="1"/>
          </p:nvPr>
        </p:nvSpPr>
        <p:spPr>
          <a:xfrm>
            <a:off x="838200" y="1056443"/>
            <a:ext cx="10515600" cy="5120520"/>
          </a:xfrm>
        </p:spPr>
        <p:txBody>
          <a:bodyPr>
            <a:normAutofit/>
          </a:bodyPr>
          <a:lstStyle/>
          <a:p>
            <a:pPr marL="0" indent="0" algn="just">
              <a:lnSpc>
                <a:spcPts val="3500"/>
              </a:lnSpc>
              <a:spcBef>
                <a:spcPts val="0"/>
              </a:spcBef>
              <a:buNone/>
            </a:pPr>
            <a:r>
              <a:rPr lang="it-IT" sz="2400" dirty="0"/>
              <a:t>Gli stili di attaccamento che emergono dall’incrocio delle due dimensioni sono:</a:t>
            </a:r>
          </a:p>
          <a:p>
            <a:pPr marL="0" indent="0" algn="just">
              <a:lnSpc>
                <a:spcPts val="3500"/>
              </a:lnSpc>
              <a:spcBef>
                <a:spcPts val="0"/>
              </a:spcBef>
              <a:buNone/>
            </a:pPr>
            <a:endParaRPr lang="it-IT" sz="2400" dirty="0"/>
          </a:p>
          <a:p>
            <a:pPr algn="just">
              <a:lnSpc>
                <a:spcPts val="3500"/>
              </a:lnSpc>
              <a:spcBef>
                <a:spcPts val="0"/>
              </a:spcBef>
            </a:pPr>
            <a:r>
              <a:rPr lang="it-IT" sz="2400" b="1" dirty="0"/>
              <a:t>sicuro</a:t>
            </a:r>
            <a:r>
              <a:rPr lang="it-IT" sz="2400" dirty="0"/>
              <a:t> (Sé positivo e altro positivo, bassa ansia e basso evitamento delle relazioni); </a:t>
            </a:r>
          </a:p>
          <a:p>
            <a:pPr algn="just">
              <a:lnSpc>
                <a:spcPts val="3500"/>
              </a:lnSpc>
              <a:spcBef>
                <a:spcPts val="0"/>
              </a:spcBef>
            </a:pPr>
            <a:r>
              <a:rPr lang="it-IT" sz="2400" b="1" dirty="0"/>
              <a:t>preoccupato</a:t>
            </a:r>
            <a:r>
              <a:rPr lang="it-IT" sz="2400" dirty="0"/>
              <a:t> (Sé negativo e altro positivo, alta ansia e alto bisogno di dipendenza e basso evitamento delle relazioni); </a:t>
            </a:r>
          </a:p>
          <a:p>
            <a:pPr algn="just">
              <a:lnSpc>
                <a:spcPts val="3500"/>
              </a:lnSpc>
              <a:spcBef>
                <a:spcPts val="0"/>
              </a:spcBef>
            </a:pPr>
            <a:r>
              <a:rPr lang="it-IT" sz="2400" b="1" dirty="0"/>
              <a:t>evitante distaccato/svalutante </a:t>
            </a:r>
            <a:r>
              <a:rPr lang="it-IT" sz="2400" dirty="0"/>
              <a:t>(Sé positivo e altro negativo, bassa ansia e basso bisogno di dipendenza ed alto evitamento delle relazioni); </a:t>
            </a:r>
          </a:p>
          <a:p>
            <a:pPr algn="just">
              <a:lnSpc>
                <a:spcPts val="3500"/>
              </a:lnSpc>
              <a:spcBef>
                <a:spcPts val="0"/>
              </a:spcBef>
            </a:pPr>
            <a:r>
              <a:rPr lang="it-IT" sz="2400" b="1" dirty="0"/>
              <a:t>evitante timoroso </a:t>
            </a:r>
            <a:r>
              <a:rPr lang="it-IT" sz="2400" dirty="0"/>
              <a:t>(Sé negativo e altro negativo, alta ansia e alto bisogno di dipendenza e alto evitamento delle relazioni).</a:t>
            </a:r>
          </a:p>
        </p:txBody>
      </p:sp>
    </p:spTree>
    <p:extLst>
      <p:ext uri="{BB962C8B-B14F-4D97-AF65-F5344CB8AC3E}">
        <p14:creationId xmlns:p14="http://schemas.microsoft.com/office/powerpoint/2010/main" val="147066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1A53CD-F97D-4662-9065-F12B4455A31B}"/>
              </a:ext>
            </a:extLst>
          </p:cNvPr>
          <p:cNvSpPr>
            <a:spLocks noGrp="1"/>
          </p:cNvSpPr>
          <p:nvPr>
            <p:ph type="title"/>
          </p:nvPr>
        </p:nvSpPr>
        <p:spPr>
          <a:xfrm>
            <a:off x="838200" y="413431"/>
            <a:ext cx="11847443" cy="521606"/>
          </a:xfrm>
        </p:spPr>
        <p:txBody>
          <a:bodyPr anchor="ctr">
            <a:normAutofit fontScale="90000"/>
          </a:bodyPr>
          <a:lstStyle/>
          <a:p>
            <a:r>
              <a:rPr lang="it-IT" sz="3600" b="1" dirty="0">
                <a:latin typeface="Arial Black" panose="020B0A04020102020204" pitchFamily="34" charset="0"/>
                <a:cs typeface="Aharoni" panose="02010803020104030203" pitchFamily="2" charset="-79"/>
              </a:rPr>
              <a:t>Sistemi motivazionali interpersonali</a:t>
            </a:r>
            <a:endParaRPr lang="it-IT" sz="3600" b="1" dirty="0">
              <a:latin typeface="Arial Black" panose="020B0A04020102020204" pitchFamily="34" charset="0"/>
            </a:endParaRPr>
          </a:p>
        </p:txBody>
      </p:sp>
      <p:sp>
        <p:nvSpPr>
          <p:cNvPr id="3" name="Segnaposto contenuto 2">
            <a:extLst>
              <a:ext uri="{FF2B5EF4-FFF2-40B4-BE49-F238E27FC236}">
                <a16:creationId xmlns:a16="http://schemas.microsoft.com/office/drawing/2014/main" id="{D07781BC-FC3F-4E76-A5BF-AC42F52D779F}"/>
              </a:ext>
            </a:extLst>
          </p:cNvPr>
          <p:cNvSpPr>
            <a:spLocks noGrp="1"/>
          </p:cNvSpPr>
          <p:nvPr>
            <p:ph idx="1"/>
          </p:nvPr>
        </p:nvSpPr>
        <p:spPr>
          <a:xfrm>
            <a:off x="838200" y="1139687"/>
            <a:ext cx="10515600" cy="4783276"/>
          </a:xfrm>
        </p:spPr>
        <p:txBody>
          <a:bodyPr>
            <a:noAutofit/>
          </a:bodyPr>
          <a:lstStyle/>
          <a:p>
            <a:pPr marL="0" indent="0" algn="just">
              <a:lnSpc>
                <a:spcPts val="2500"/>
              </a:lnSpc>
              <a:spcBef>
                <a:spcPts val="0"/>
              </a:spcBef>
              <a:spcAft>
                <a:spcPts val="0"/>
              </a:spcAft>
              <a:buNone/>
            </a:pPr>
            <a:r>
              <a:rPr lang="it-IT" sz="2200" dirty="0"/>
              <a:t>L’uomo ha una disposizione innata ad elaborare e realizzare alcune forme di interazione sociale che permetterebbero lo sviluppo, attraverso l’apprendimento in ambito relazionale, di sistemi complessi di controllo e di interazione, ognuno dei quali regola specifiche aree del comportamento interpersonale (Lichtenberg, 1989; Lichtenberg, </a:t>
            </a:r>
            <a:r>
              <a:rPr lang="it-IT" sz="2200" dirty="0" err="1"/>
              <a:t>Lachmann</a:t>
            </a:r>
            <a:r>
              <a:rPr lang="it-IT" sz="2200" dirty="0"/>
              <a:t> e </a:t>
            </a:r>
            <a:r>
              <a:rPr lang="it-IT" sz="2200" dirty="0" err="1"/>
              <a:t>Fosshage</a:t>
            </a:r>
            <a:r>
              <a:rPr lang="it-IT" sz="2200" dirty="0"/>
              <a:t>, 1992, 1996, 2011; Liotti, 2001, 2005; Liotti &amp; Monticelli, 2008). </a:t>
            </a:r>
          </a:p>
          <a:p>
            <a:pPr marL="0" indent="0" algn="just">
              <a:lnSpc>
                <a:spcPts val="2500"/>
              </a:lnSpc>
              <a:spcBef>
                <a:spcPts val="0"/>
              </a:spcBef>
              <a:spcAft>
                <a:spcPts val="0"/>
              </a:spcAft>
              <a:buNone/>
            </a:pPr>
            <a:endParaRPr lang="it-IT" sz="2200" dirty="0"/>
          </a:p>
          <a:p>
            <a:pPr marL="0" indent="0" algn="just">
              <a:lnSpc>
                <a:spcPts val="2500"/>
              </a:lnSpc>
              <a:spcBef>
                <a:spcPts val="0"/>
              </a:spcBef>
              <a:spcAft>
                <a:spcPts val="0"/>
              </a:spcAft>
              <a:buNone/>
            </a:pPr>
            <a:r>
              <a:rPr lang="it-IT" sz="2200" dirty="0"/>
              <a:t>I diversi sistemi comportamentali interpersonali possono essere definiti in rapporto allo scopo da essi perseguito e, come tali, possono essere considerati sistemi “motivazionali” interpersonali.</a:t>
            </a:r>
          </a:p>
          <a:p>
            <a:pPr marL="0" indent="0" algn="just">
              <a:lnSpc>
                <a:spcPts val="2500"/>
              </a:lnSpc>
              <a:spcBef>
                <a:spcPts val="0"/>
              </a:spcBef>
              <a:spcAft>
                <a:spcPts val="0"/>
              </a:spcAft>
              <a:buNone/>
            </a:pPr>
            <a:endParaRPr lang="it-IT" sz="2200" dirty="0"/>
          </a:p>
          <a:p>
            <a:pPr marL="0" indent="0" algn="just">
              <a:lnSpc>
                <a:spcPts val="2500"/>
              </a:lnSpc>
              <a:spcBef>
                <a:spcPts val="0"/>
              </a:spcBef>
              <a:spcAft>
                <a:spcPts val="0"/>
              </a:spcAft>
              <a:buNone/>
            </a:pPr>
            <a:r>
              <a:rPr lang="it-IT" sz="2200" dirty="0"/>
              <a:t>I principali sembrano essere: </a:t>
            </a:r>
            <a:r>
              <a:rPr lang="it-IT" sz="2200" b="1" dirty="0"/>
              <a:t>attaccamento</a:t>
            </a:r>
            <a:r>
              <a:rPr lang="it-IT" sz="2200" dirty="0"/>
              <a:t>, </a:t>
            </a:r>
            <a:r>
              <a:rPr lang="it-IT" sz="2200" b="1" dirty="0"/>
              <a:t>competizione</a:t>
            </a:r>
            <a:r>
              <a:rPr lang="it-IT" sz="2200" dirty="0"/>
              <a:t>, </a:t>
            </a:r>
            <a:r>
              <a:rPr lang="it-IT" sz="2200" b="1" dirty="0"/>
              <a:t>accudimento</a:t>
            </a:r>
            <a:r>
              <a:rPr lang="it-IT" sz="2200" dirty="0"/>
              <a:t>, </a:t>
            </a:r>
            <a:r>
              <a:rPr lang="it-IT" sz="2200" b="1" dirty="0"/>
              <a:t>sessualità</a:t>
            </a:r>
            <a:r>
              <a:rPr lang="it-IT" sz="2200" dirty="0"/>
              <a:t> e </a:t>
            </a:r>
            <a:r>
              <a:rPr lang="it-IT" sz="2200" b="1" dirty="0"/>
              <a:t>cooperazione</a:t>
            </a:r>
            <a:r>
              <a:rPr lang="it-IT" sz="2200" dirty="0"/>
              <a:t>.</a:t>
            </a:r>
          </a:p>
          <a:p>
            <a:pPr marL="0" indent="0" algn="just">
              <a:lnSpc>
                <a:spcPts val="2500"/>
              </a:lnSpc>
              <a:spcBef>
                <a:spcPts val="0"/>
              </a:spcBef>
              <a:spcAft>
                <a:spcPts val="0"/>
              </a:spcAft>
              <a:buNone/>
            </a:pPr>
            <a:endParaRPr lang="it-IT" sz="2200" dirty="0"/>
          </a:p>
          <a:p>
            <a:pPr marL="0" indent="0" algn="just">
              <a:lnSpc>
                <a:spcPts val="2500"/>
              </a:lnSpc>
              <a:spcBef>
                <a:spcPts val="0"/>
              </a:spcBef>
              <a:spcAft>
                <a:spcPts val="0"/>
              </a:spcAft>
              <a:buNone/>
            </a:pPr>
            <a:r>
              <a:rPr lang="it-IT" sz="2200" dirty="0"/>
              <a:t>Tali sistemi motivazionali interpersonali si inseriscono all’interno di un insieme di sistemi motivazionali più complesso.</a:t>
            </a:r>
          </a:p>
        </p:txBody>
      </p:sp>
    </p:spTree>
    <p:extLst>
      <p:ext uri="{BB962C8B-B14F-4D97-AF65-F5344CB8AC3E}">
        <p14:creationId xmlns:p14="http://schemas.microsoft.com/office/powerpoint/2010/main" val="3947970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44549"/>
            <a:ext cx="10515600" cy="654783"/>
          </a:xfrm>
        </p:spPr>
        <p:txBody>
          <a:bodyPr anchor="ctr">
            <a:normAutofit/>
          </a:bodyPr>
          <a:lstStyle/>
          <a:p>
            <a:pPr algn="ctr"/>
            <a:r>
              <a:rPr lang="it-IT" sz="3200" b="1" dirty="0">
                <a:latin typeface="Arial Black" panose="020B0A04020102020204" pitchFamily="34" charset="0"/>
              </a:rPr>
              <a:t>Attaccamento in età adulta</a:t>
            </a:r>
            <a:endParaRPr lang="it-IT" sz="3200" dirty="0"/>
          </a:p>
        </p:txBody>
      </p:sp>
      <p:sp>
        <p:nvSpPr>
          <p:cNvPr id="3" name="Segnaposto contenuto 2"/>
          <p:cNvSpPr>
            <a:spLocks noGrp="1"/>
          </p:cNvSpPr>
          <p:nvPr>
            <p:ph idx="1"/>
          </p:nvPr>
        </p:nvSpPr>
        <p:spPr>
          <a:xfrm>
            <a:off x="838200" y="914400"/>
            <a:ext cx="10515600" cy="5262563"/>
          </a:xfrm>
        </p:spPr>
        <p:txBody>
          <a:bodyPr>
            <a:normAutofit/>
          </a:bodyPr>
          <a:lstStyle/>
          <a:p>
            <a:pPr marL="0" indent="0" algn="just">
              <a:lnSpc>
                <a:spcPts val="2200"/>
              </a:lnSpc>
              <a:spcBef>
                <a:spcPts val="0"/>
              </a:spcBef>
              <a:spcAft>
                <a:spcPts val="0"/>
              </a:spcAft>
              <a:buNone/>
            </a:pPr>
            <a:r>
              <a:rPr lang="it-IT" sz="2000" dirty="0"/>
              <a:t>In seguito ad una ricerca svolta da Stein e collaboratori (2002) su un campione di 115 persone alle quali hanno somministrato cinque differenti strumenti di misurazione dell’attaccamento, è emerso come un altro modo di mappare gli stili di attaccamento è quello di considerarli distribuiti su un </a:t>
            </a:r>
            <a:r>
              <a:rPr lang="it-IT" sz="2000" dirty="0" err="1"/>
              <a:t>circomplesso</a:t>
            </a:r>
            <a:r>
              <a:rPr lang="it-IT" sz="2000" dirty="0"/>
              <a:t>, i cui assi cartesiani sono costituiti orizzontalmente dal polo </a:t>
            </a:r>
            <a:r>
              <a:rPr lang="it-IT" sz="2000" b="1" dirty="0"/>
              <a:t>sicurezza-insicurezza</a:t>
            </a:r>
            <a:r>
              <a:rPr lang="it-IT" sz="2000" dirty="0"/>
              <a:t> e verticalmente da quello delle </a:t>
            </a:r>
            <a:r>
              <a:rPr lang="it-IT" sz="2000" b="1" dirty="0"/>
              <a:t>strategie utilizzate per gestire l’insicurezza </a:t>
            </a:r>
            <a:r>
              <a:rPr lang="it-IT" sz="2000" dirty="0"/>
              <a:t>nelle relazioni di attaccamento (da quelle preoccupate a quelle evitanti). A questo </a:t>
            </a:r>
            <a:r>
              <a:rPr lang="it-IT" sz="2000" dirty="0" err="1"/>
              <a:t>circomplesso</a:t>
            </a:r>
            <a:r>
              <a:rPr lang="it-IT" sz="2000" dirty="0"/>
              <a:t>, ruotato di 45°, è sovrapponibile quello descritto da </a:t>
            </a:r>
            <a:r>
              <a:rPr lang="it-IT" sz="2000" dirty="0" err="1"/>
              <a:t>Batholomew</a:t>
            </a:r>
            <a:r>
              <a:rPr lang="it-IT" sz="2000" dirty="0"/>
              <a:t> e Horowitz (1991).</a:t>
            </a:r>
          </a:p>
          <a:p>
            <a:pPr marL="0" indent="0" algn="just">
              <a:lnSpc>
                <a:spcPts val="2200"/>
              </a:lnSpc>
              <a:spcBef>
                <a:spcPts val="0"/>
              </a:spcBef>
              <a:spcAft>
                <a:spcPts val="0"/>
              </a:spcAft>
              <a:buNone/>
            </a:pPr>
            <a:endParaRPr lang="it-IT" sz="2000" dirty="0"/>
          </a:p>
          <a:p>
            <a:pPr marL="0" indent="0" algn="just">
              <a:lnSpc>
                <a:spcPts val="2200"/>
              </a:lnSpc>
              <a:spcBef>
                <a:spcPts val="0"/>
              </a:spcBef>
              <a:spcAft>
                <a:spcPts val="0"/>
              </a:spcAft>
              <a:buNone/>
            </a:pPr>
            <a:r>
              <a:rPr lang="it-IT" sz="2000" dirty="0"/>
              <a:t>Tenendo conto di questa concettualizzazione, all’estremo inferiore dell’asse sicurezza-insicurezza c’è un bisogno minimo di strategie di gestione dei conflitti, all’estremo insicuro di questo asse c’è la disorganizzazione dell’attaccamento, nella quale non c’è possibilità di un utilizzo coerente delle strategie. In mezzo, dalla moderata all’alta insicurezza, ci sono le specifiche modalità utilizzate dal soggetto, che variano dal preoccupato all’evitante, per gestire l’insicurezza nelle relazioni di attaccamento.</a:t>
            </a:r>
          </a:p>
          <a:p>
            <a:pPr marL="0" indent="0" algn="just">
              <a:lnSpc>
                <a:spcPts val="2200"/>
              </a:lnSpc>
              <a:spcBef>
                <a:spcPts val="0"/>
              </a:spcBef>
              <a:spcAft>
                <a:spcPts val="0"/>
              </a:spcAft>
              <a:buNone/>
            </a:pPr>
            <a:endParaRPr lang="it-IT" sz="2000" dirty="0"/>
          </a:p>
          <a:p>
            <a:pPr marL="0" indent="0" algn="just">
              <a:lnSpc>
                <a:spcPts val="2200"/>
              </a:lnSpc>
              <a:spcBef>
                <a:spcPts val="0"/>
              </a:spcBef>
              <a:spcAft>
                <a:spcPts val="0"/>
              </a:spcAft>
              <a:buNone/>
            </a:pPr>
            <a:r>
              <a:rPr lang="it-IT" sz="2000" dirty="0"/>
              <a:t>Per quanto riguarda le strategie di gestione dell’insicurezza nelle relazioni di attaccamento </a:t>
            </a:r>
            <a:r>
              <a:rPr lang="it-IT" sz="2000" dirty="0" err="1"/>
              <a:t>Mikulincer</a:t>
            </a:r>
            <a:r>
              <a:rPr lang="it-IT" sz="2000" dirty="0"/>
              <a:t>, </a:t>
            </a:r>
            <a:r>
              <a:rPr lang="it-IT" sz="2000" dirty="0" err="1"/>
              <a:t>Shaver</a:t>
            </a:r>
            <a:r>
              <a:rPr lang="it-IT" sz="2000" dirty="0"/>
              <a:t> e </a:t>
            </a:r>
            <a:r>
              <a:rPr lang="it-IT" sz="2000" dirty="0" err="1"/>
              <a:t>Pereg</a:t>
            </a:r>
            <a:r>
              <a:rPr lang="it-IT" sz="2000" dirty="0"/>
              <a:t> (2003) le hanno distinte in ‘attivanti’ (</a:t>
            </a:r>
            <a:r>
              <a:rPr lang="it-IT" sz="2000" b="1" i="1" dirty="0" err="1"/>
              <a:t>activating</a:t>
            </a:r>
            <a:r>
              <a:rPr lang="it-IT" sz="2000" b="1" i="1" dirty="0"/>
              <a:t> </a:t>
            </a:r>
            <a:r>
              <a:rPr lang="it-IT" sz="2000" b="1" i="1" dirty="0" err="1"/>
              <a:t>strategies</a:t>
            </a:r>
            <a:r>
              <a:rPr lang="it-IT" sz="2000" dirty="0"/>
              <a:t>; nel caso dell’alta ansia) e ‘disattivanti’ (</a:t>
            </a:r>
            <a:r>
              <a:rPr lang="it-IT" sz="2000" b="1" i="1" dirty="0" err="1"/>
              <a:t>deactivating</a:t>
            </a:r>
            <a:r>
              <a:rPr lang="it-IT" sz="2000" b="1" i="1" dirty="0"/>
              <a:t> </a:t>
            </a:r>
            <a:r>
              <a:rPr lang="it-IT" sz="2000" b="1" i="1" dirty="0" err="1"/>
              <a:t>strategies</a:t>
            </a:r>
            <a:r>
              <a:rPr lang="it-IT" sz="2000" dirty="0"/>
              <a:t>; nel caso dell’alto evitamento).</a:t>
            </a:r>
          </a:p>
        </p:txBody>
      </p:sp>
    </p:spTree>
    <p:extLst>
      <p:ext uri="{BB962C8B-B14F-4D97-AF65-F5344CB8AC3E}">
        <p14:creationId xmlns:p14="http://schemas.microsoft.com/office/powerpoint/2010/main" val="3905460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11848" y="407189"/>
            <a:ext cx="10434415" cy="634082"/>
          </a:xfrm>
        </p:spPr>
        <p:txBody>
          <a:bodyPr>
            <a:normAutofit fontScale="90000"/>
          </a:bodyPr>
          <a:lstStyle/>
          <a:p>
            <a:pPr algn="ctr"/>
            <a:r>
              <a:rPr lang="it-IT" sz="4000" dirty="0" err="1">
                <a:latin typeface="Aharoni" panose="02010803020104030203" pitchFamily="2" charset="-79"/>
                <a:cs typeface="Aharoni" panose="02010803020104030203" pitchFamily="2" charset="-79"/>
              </a:rPr>
              <a:t>Metacognizione</a:t>
            </a:r>
            <a:endParaRPr lang="it-IT" sz="4000" dirty="0">
              <a:latin typeface="Aharoni" panose="02010803020104030203" pitchFamily="2" charset="-79"/>
              <a:cs typeface="Aharoni" panose="02010803020104030203" pitchFamily="2" charset="-79"/>
            </a:endParaRPr>
          </a:p>
        </p:txBody>
      </p:sp>
      <p:sp>
        <p:nvSpPr>
          <p:cNvPr id="10243" name="Rectangle 3"/>
          <p:cNvSpPr>
            <a:spLocks noGrp="1" noChangeArrowheads="1"/>
          </p:cNvSpPr>
          <p:nvPr>
            <p:ph type="body" idx="1"/>
          </p:nvPr>
        </p:nvSpPr>
        <p:spPr>
          <a:xfrm>
            <a:off x="811849" y="1256232"/>
            <a:ext cx="10434415" cy="4930923"/>
          </a:xfrm>
        </p:spPr>
        <p:txBody>
          <a:bodyPr>
            <a:normAutofit/>
          </a:bodyPr>
          <a:lstStyle/>
          <a:p>
            <a:pPr marL="0" indent="0" algn="just">
              <a:lnSpc>
                <a:spcPts val="2500"/>
              </a:lnSpc>
              <a:spcBef>
                <a:spcPts val="0"/>
              </a:spcBef>
              <a:buNone/>
            </a:pPr>
            <a:r>
              <a:rPr lang="it-IT" sz="1900" dirty="0"/>
              <a:t>Secondo il modello metacognitivo-interpersonale la funzione metacognitiva può essere divisa in tre aree: </a:t>
            </a:r>
            <a:r>
              <a:rPr lang="it-IT" sz="1900" dirty="0" err="1"/>
              <a:t>Autoriflessività</a:t>
            </a:r>
            <a:r>
              <a:rPr lang="it-IT" sz="1900" dirty="0"/>
              <a:t>, Comprensione della mente altrui/Decentramento e </a:t>
            </a:r>
            <a:r>
              <a:rPr lang="it-IT" sz="1900" i="1" dirty="0" err="1"/>
              <a:t>Mastery</a:t>
            </a:r>
            <a:r>
              <a:rPr lang="it-IT" sz="1900" dirty="0"/>
              <a:t>, ognuna delle quali comprende diverse sottofunzioni.</a:t>
            </a:r>
          </a:p>
          <a:p>
            <a:pPr algn="just">
              <a:lnSpc>
                <a:spcPts val="2500"/>
              </a:lnSpc>
              <a:spcBef>
                <a:spcPts val="0"/>
              </a:spcBef>
            </a:pPr>
            <a:endParaRPr lang="it-IT" sz="1900" dirty="0"/>
          </a:p>
          <a:p>
            <a:pPr marL="0" indent="0" algn="just">
              <a:lnSpc>
                <a:spcPts val="2500"/>
              </a:lnSpc>
              <a:spcBef>
                <a:spcPts val="0"/>
              </a:spcBef>
              <a:buNone/>
            </a:pPr>
            <a:r>
              <a:rPr lang="it-IT" sz="1900" dirty="0"/>
              <a:t>L’</a:t>
            </a:r>
            <a:r>
              <a:rPr lang="it-IT" sz="1900" b="1" dirty="0" err="1"/>
              <a:t>Autoriflessività</a:t>
            </a:r>
            <a:r>
              <a:rPr lang="it-IT" sz="1900" dirty="0"/>
              <a:t> comprende il Monitoraggio, la Differenziazione e l’Integrazione. Il Monitoraggio è caratterizzato dall’abilità di distinguere, riconoscere e definire le proprie rappresentazioni mentali ed emozioni (Identificazione) e dall’abilità di stabilire relazioni tra le componenti di uno stato mentale e tra lo stato mentale ed il comportamento (Relazione tra le Variabili). La Differenziazione si riferisce all’abilità di differenziare tra classi diverse di rappresentazioni (ad esempio tra sogni, fantasie, credenze, ipotesi, ecc.) e tra rappresentazioni e realtà. L’Integrazione è definita come l’abilità di riflettere sugli stati ed i contenuti mentali in modo da stabilite un ordine di gerarchia di rilevanza che permetta di dare al comportamento la coerenza necessaria per l’adattamento ed il perseguimento di scopi. É la funzione che utilizziamo quando dobbiamo descrivere e discutere dei nostri scenari mentali, quando facciamo un dialogo interno in forma narrativa che dà un senso di continuità agli aspetti privati ed interpersonali di noi stessi.</a:t>
            </a:r>
          </a:p>
        </p:txBody>
      </p:sp>
    </p:spTree>
    <p:extLst>
      <p:ext uri="{BB962C8B-B14F-4D97-AF65-F5344CB8AC3E}">
        <p14:creationId xmlns:p14="http://schemas.microsoft.com/office/powerpoint/2010/main" val="2399166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31492" y="309983"/>
            <a:ext cx="10280590" cy="562074"/>
          </a:xfrm>
        </p:spPr>
        <p:txBody>
          <a:bodyPr>
            <a:normAutofit fontScale="90000"/>
          </a:bodyPr>
          <a:lstStyle/>
          <a:p>
            <a:pPr algn="ctr"/>
            <a:r>
              <a:rPr lang="it-IT" b="1" dirty="0" err="1">
                <a:latin typeface="Aharoni" panose="02010803020104030203" pitchFamily="2" charset="-79"/>
                <a:cs typeface="Aharoni" panose="02010803020104030203" pitchFamily="2" charset="-79"/>
              </a:rPr>
              <a:t>Metacognizione</a:t>
            </a:r>
            <a:endParaRPr lang="it-IT" b="1" dirty="0">
              <a:latin typeface="Aharoni" panose="02010803020104030203" pitchFamily="2" charset="-79"/>
              <a:cs typeface="Aharoni" panose="02010803020104030203" pitchFamily="2" charset="-79"/>
            </a:endParaRPr>
          </a:p>
        </p:txBody>
      </p:sp>
      <p:sp>
        <p:nvSpPr>
          <p:cNvPr id="11267" name="Rectangle 3"/>
          <p:cNvSpPr>
            <a:spLocks noGrp="1" noChangeArrowheads="1"/>
          </p:cNvSpPr>
          <p:nvPr>
            <p:ph type="body" idx="1"/>
          </p:nvPr>
        </p:nvSpPr>
        <p:spPr>
          <a:xfrm>
            <a:off x="931492" y="1068947"/>
            <a:ext cx="10280590" cy="5456398"/>
          </a:xfrm>
        </p:spPr>
        <p:txBody>
          <a:bodyPr>
            <a:normAutofit/>
          </a:bodyPr>
          <a:lstStyle/>
          <a:p>
            <a:pPr marL="0" indent="0" algn="just">
              <a:lnSpc>
                <a:spcPts val="2200"/>
              </a:lnSpc>
              <a:spcBef>
                <a:spcPts val="0"/>
              </a:spcBef>
              <a:buNone/>
            </a:pPr>
            <a:r>
              <a:rPr lang="it-IT" sz="1800" dirty="0"/>
              <a:t>Le sottofunzioni che compongono la </a:t>
            </a:r>
            <a:r>
              <a:rPr lang="it-IT" sz="1800" b="1" dirty="0"/>
              <a:t>Comprensione della Mente Altrui</a:t>
            </a:r>
            <a:r>
              <a:rPr lang="it-IT" sz="1800" dirty="0"/>
              <a:t> sono il Monitoraggio e il Decentramento. La prima include la capacità di cogliere le emozioni dell’altro e di fare inferenze plausibili sui suoi pensieri (Identificazione) e di cogliere i fattori che influenzano il suo stato mentale (Relazione tra le Variabili). Il Decentramento valuta l’abilità di descrivere gli stati mentali altrui formulando ipotesi indipendenti dalla propria prospettiva, dal proprio funzionamento mentale e dal proprio coinvolgimento nella relazione. </a:t>
            </a:r>
          </a:p>
          <a:p>
            <a:pPr algn="just">
              <a:lnSpc>
                <a:spcPts val="2200"/>
              </a:lnSpc>
              <a:spcBef>
                <a:spcPts val="0"/>
              </a:spcBef>
            </a:pPr>
            <a:endParaRPr lang="it-IT" sz="1800" dirty="0"/>
          </a:p>
          <a:p>
            <a:pPr marL="0" indent="0" algn="just">
              <a:lnSpc>
                <a:spcPts val="2200"/>
              </a:lnSpc>
              <a:spcBef>
                <a:spcPts val="0"/>
              </a:spcBef>
              <a:buNone/>
            </a:pPr>
            <a:r>
              <a:rPr lang="it-IT" sz="1800" dirty="0"/>
              <a:t>La </a:t>
            </a:r>
            <a:r>
              <a:rPr lang="it-IT" sz="1800" b="1" i="1" dirty="0" err="1"/>
              <a:t>Mastery</a:t>
            </a:r>
            <a:r>
              <a:rPr lang="it-IT" sz="1800" dirty="0"/>
              <a:t> si riferisce all’insieme delle abilità di operare sulle nostre rappresentazioni e stati mentali, costruendo e mettendo in pratica strategie per risolvere compiti cognitivi, o per padroneggiare stati mentali problematici fonte di sofferenza soggettiva. Le strategie di </a:t>
            </a:r>
            <a:r>
              <a:rPr lang="it-IT" sz="1800" i="1" dirty="0" err="1"/>
              <a:t>Mastery</a:t>
            </a:r>
            <a:r>
              <a:rPr lang="it-IT" sz="1800" dirty="0"/>
              <a:t> possono essere suddivise in categorie separate secondo la complessità crescente delle operazioni metacognitive implicate. Quelle del primo livello implicano un basso impegno riflessivo modificando lo stato mentale intervenendo sull’organismo, evitando consapevolmente le situazioni temute o ricorrendo al supporto interpersonale. Le strategie di secondo livello richiedono maggiore impegno riflessivo e comprendono l’</a:t>
            </a:r>
            <a:r>
              <a:rPr lang="it-IT" sz="1800" dirty="0" err="1"/>
              <a:t>autoimposizione</a:t>
            </a:r>
            <a:r>
              <a:rPr lang="it-IT" sz="1800" dirty="0"/>
              <a:t> o l’</a:t>
            </a:r>
            <a:r>
              <a:rPr lang="it-IT" sz="1800" dirty="0" err="1"/>
              <a:t>autoinibizione</a:t>
            </a:r>
            <a:r>
              <a:rPr lang="it-IT" sz="1800" dirty="0"/>
              <a:t> volontaria di una condotta, la modificazione attiva dell’attenzione e della concentrazione, oppure il pensare o non pensare volontariamente ad un problema. Le strategie di terzo livello richiedono un elevato impegno riflessivo ed includono la critica razionale a qualche credenza alla base dello stato problematico, l’uso delle conoscenze sugli stati mentali altrui per regolare i problemi interpersonali e, infine, l’accettazione matura dei limiti personali nel padroneggiare se stessi e nell’influire sugli eventi.</a:t>
            </a:r>
          </a:p>
        </p:txBody>
      </p:sp>
    </p:spTree>
    <p:extLst>
      <p:ext uri="{BB962C8B-B14F-4D97-AF65-F5344CB8AC3E}">
        <p14:creationId xmlns:p14="http://schemas.microsoft.com/office/powerpoint/2010/main" val="4119831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68589"/>
          </a:xfrm>
        </p:spPr>
        <p:txBody>
          <a:bodyPr anchor="ctr"/>
          <a:lstStyle/>
          <a:p>
            <a:pPr algn="ctr"/>
            <a:r>
              <a:rPr lang="it-IT" sz="4000" b="1" dirty="0">
                <a:latin typeface="Arial Black" panose="020B0A04020102020204" pitchFamily="34" charset="0"/>
                <a:cs typeface="Aharoni" panose="02010803020104030203" pitchFamily="2" charset="-79"/>
              </a:rPr>
              <a:t>Nascita della coscienza</a:t>
            </a:r>
          </a:p>
        </p:txBody>
      </p:sp>
      <p:sp>
        <p:nvSpPr>
          <p:cNvPr id="3" name="Segnaposto contenuto 2"/>
          <p:cNvSpPr>
            <a:spLocks noGrp="1"/>
          </p:cNvSpPr>
          <p:nvPr>
            <p:ph idx="1"/>
          </p:nvPr>
        </p:nvSpPr>
        <p:spPr>
          <a:xfrm>
            <a:off x="838200" y="1465943"/>
            <a:ext cx="10515600" cy="4711020"/>
          </a:xfrm>
        </p:spPr>
        <p:txBody>
          <a:bodyPr/>
          <a:lstStyle/>
          <a:p>
            <a:pPr marL="0" indent="0" algn="just">
              <a:lnSpc>
                <a:spcPts val="5000"/>
              </a:lnSpc>
              <a:spcBef>
                <a:spcPts val="0"/>
              </a:spcBef>
              <a:spcAft>
                <a:spcPts val="0"/>
              </a:spcAft>
              <a:buNone/>
            </a:pPr>
            <a:r>
              <a:rPr lang="it-IT" sz="2800" dirty="0">
                <a:latin typeface="Arial Unicode MS" panose="020B0604020202020204" pitchFamily="34" charset="-128"/>
                <a:ea typeface="Arial Unicode MS" panose="020B0604020202020204" pitchFamily="34" charset="-128"/>
                <a:cs typeface="Arial Unicode MS" panose="020B0604020202020204" pitchFamily="34" charset="-128"/>
              </a:rPr>
              <a:t>Tale elemento distintivo dell’essere umano, nasce e si sviluppa nelle dinamiche di attaccamento accudimento e riguarda un potenziamento del sistema cooperativo, che ha reso l’uomo capace, fin da fasi precoci della vita extrauterina (il nono mese di vita), di percepire l’altro essere umano come fondamentalmente simile a sé nell’intenzionalità, al di là delle differenze di età, genere, competenze e dimensioni corporee.</a:t>
            </a:r>
          </a:p>
        </p:txBody>
      </p:sp>
    </p:spTree>
    <p:extLst>
      <p:ext uri="{BB962C8B-B14F-4D97-AF65-F5344CB8AC3E}">
        <p14:creationId xmlns:p14="http://schemas.microsoft.com/office/powerpoint/2010/main" val="1028210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34497"/>
            <a:ext cx="10515600" cy="708931"/>
          </a:xfrm>
        </p:spPr>
        <p:txBody>
          <a:bodyPr anchor="ctr">
            <a:normAutofit/>
          </a:bodyPr>
          <a:lstStyle/>
          <a:p>
            <a:pPr algn="ctr"/>
            <a:r>
              <a:rPr lang="it-IT" sz="4000" b="1" dirty="0">
                <a:latin typeface="Arial Black" panose="020B0A04020102020204" pitchFamily="34" charset="0"/>
                <a:cs typeface="Aharoni" panose="02010803020104030203" pitchFamily="2" charset="-79"/>
              </a:rPr>
              <a:t>Coscienza interpersonale</a:t>
            </a:r>
          </a:p>
        </p:txBody>
      </p:sp>
      <p:sp>
        <p:nvSpPr>
          <p:cNvPr id="3" name="Segnaposto contenuto 2"/>
          <p:cNvSpPr>
            <a:spLocks noGrp="1"/>
          </p:cNvSpPr>
          <p:nvPr>
            <p:ph idx="1"/>
          </p:nvPr>
        </p:nvSpPr>
        <p:spPr>
          <a:xfrm>
            <a:off x="838200" y="1190171"/>
            <a:ext cx="10515600" cy="4986792"/>
          </a:xfrm>
        </p:spPr>
        <p:txBody>
          <a:bodyPr/>
          <a:lstStyle/>
          <a:p>
            <a:pPr marL="0" indent="0" algn="just">
              <a:lnSpc>
                <a:spcPts val="3500"/>
              </a:lnSpc>
              <a:spcBef>
                <a:spcPts val="0"/>
              </a:spcBef>
              <a:spcAft>
                <a:spcPts val="0"/>
              </a:spcAft>
              <a:buNone/>
            </a:pPr>
            <a:r>
              <a:rPr lang="it-IT" sz="2400" dirty="0">
                <a:latin typeface="Arial Unicode MS" panose="020B0604020202020204" pitchFamily="34" charset="-128"/>
                <a:ea typeface="Arial Unicode MS" panose="020B0604020202020204" pitchFamily="34" charset="-128"/>
                <a:cs typeface="Arial Unicode MS" panose="020B0604020202020204" pitchFamily="34" charset="-128"/>
              </a:rPr>
              <a:t>Dall’esercizio di questa capacità, e dalla conseguente condivisione dell’attenzione per gli oggetti e gli eventi del mondo, derivano, secondo Tomasello, la dimensione squisitamente umana dell’intersoggettività, il linguaggio, la coscienza e la vasta esplorazione congiunta del mondo dei significati che genera le culture umane e che dalla cultura di appartenenza è, in ogni individuo, ricorsivamente incrementata.</a:t>
            </a:r>
          </a:p>
          <a:p>
            <a:pPr marL="0" indent="0" algn="just">
              <a:lnSpc>
                <a:spcPts val="3500"/>
              </a:lnSpc>
              <a:spcBef>
                <a:spcPts val="0"/>
              </a:spcBef>
              <a:spcAft>
                <a:spcPts val="0"/>
              </a:spcAft>
              <a:buNone/>
            </a:pPr>
            <a:endParaRPr lang="it-IT"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lnSpc>
                <a:spcPts val="3500"/>
              </a:lnSpc>
              <a:spcBef>
                <a:spcPts val="0"/>
              </a:spcBef>
              <a:spcAft>
                <a:spcPts val="0"/>
              </a:spcAft>
              <a:buNone/>
            </a:pPr>
            <a:r>
              <a:rPr lang="it-IT" sz="2400" dirty="0">
                <a:latin typeface="Arial Unicode MS" panose="020B0604020202020204" pitchFamily="34" charset="-128"/>
                <a:ea typeface="Arial Unicode MS" panose="020B0604020202020204" pitchFamily="34" charset="-128"/>
                <a:cs typeface="Arial Unicode MS" panose="020B0604020202020204" pitchFamily="34" charset="-128"/>
              </a:rPr>
              <a:t>La coscienza, quindi, è un fenomeno (se così lo possiamo riduttivamente definire) di natura relazionale, nella sua matrice iniziale (che ne permette la nascita) e nella sua ridefinizione finale (nei processi mentali attraverso i quali ce la spieghiamo).</a:t>
            </a:r>
          </a:p>
        </p:txBody>
      </p:sp>
    </p:spTree>
    <p:extLst>
      <p:ext uri="{BB962C8B-B14F-4D97-AF65-F5344CB8AC3E}">
        <p14:creationId xmlns:p14="http://schemas.microsoft.com/office/powerpoint/2010/main" val="722855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49012"/>
            <a:ext cx="10515600" cy="781504"/>
          </a:xfrm>
        </p:spPr>
        <p:txBody>
          <a:bodyPr anchor="ctr"/>
          <a:lstStyle/>
          <a:p>
            <a:pPr algn="ctr"/>
            <a:r>
              <a:rPr lang="it-IT" sz="4000" b="1" dirty="0">
                <a:latin typeface="Arial Black" panose="020B0A04020102020204" pitchFamily="34" charset="0"/>
                <a:cs typeface="Aharoni" panose="02010803020104030203" pitchFamily="2" charset="-79"/>
              </a:rPr>
              <a:t>Ordini di coscienza</a:t>
            </a:r>
          </a:p>
        </p:txBody>
      </p:sp>
      <p:sp>
        <p:nvSpPr>
          <p:cNvPr id="3" name="Segnaposto contenuto 2"/>
          <p:cNvSpPr>
            <a:spLocks noGrp="1"/>
          </p:cNvSpPr>
          <p:nvPr>
            <p:ph idx="1"/>
          </p:nvPr>
        </p:nvSpPr>
        <p:spPr>
          <a:xfrm>
            <a:off x="838200" y="1233714"/>
            <a:ext cx="10515600" cy="4943249"/>
          </a:xfrm>
        </p:spPr>
        <p:txBody>
          <a:bodyPr>
            <a:noAutofit/>
          </a:bodyPr>
          <a:lstStyle/>
          <a:p>
            <a:pPr marL="0" indent="0" algn="just">
              <a:lnSpc>
                <a:spcPts val="2800"/>
              </a:lnSpc>
              <a:spcBef>
                <a:spcPts val="0"/>
              </a:spcBef>
              <a:spcAft>
                <a:spcPts val="0"/>
              </a:spcAft>
              <a:buNone/>
            </a:pPr>
            <a:r>
              <a:rPr lang="it-IT" sz="2000" b="1" dirty="0">
                <a:latin typeface="Arial Black" panose="020B0A04020102020204" pitchFamily="34" charset="0"/>
                <a:cs typeface="Aharoni" panose="02010803020104030203" pitchFamily="2" charset="-79"/>
              </a:rPr>
              <a:t>Coscienza primaria</a:t>
            </a:r>
            <a:endParaRPr lang="it-IT" sz="2000" dirty="0">
              <a:latin typeface="Arial Black" panose="020B0A04020102020204" pitchFamily="34" charset="0"/>
            </a:endParaRPr>
          </a:p>
          <a:p>
            <a:pPr marL="0" indent="0" algn="just">
              <a:lnSpc>
                <a:spcPts val="2800"/>
              </a:lnSpc>
              <a:spcBef>
                <a:spcPts val="0"/>
              </a:spcBef>
              <a:spcAft>
                <a:spcPts val="0"/>
              </a:spcAft>
              <a:buNone/>
            </a:pPr>
            <a:endParaRPr lang="it-IT" sz="2000" dirty="0"/>
          </a:p>
          <a:p>
            <a:pPr marL="0" indent="0" algn="just">
              <a:lnSpc>
                <a:spcPts val="2800"/>
              </a:lnSpc>
              <a:spcBef>
                <a:spcPts val="0"/>
              </a:spcBef>
              <a:spcAft>
                <a:spcPts val="0"/>
              </a:spcAft>
              <a:buNone/>
            </a:pPr>
            <a:r>
              <a:rPr lang="it-IT" sz="2000" dirty="0"/>
              <a:t>Un livello di coscienza che si esprime sostanzialmente nell’esperienza soggettiva dell’emozione e del sentimento, e che è indipendente dal linguaggio.</a:t>
            </a:r>
          </a:p>
          <a:p>
            <a:pPr marL="0" indent="0" algn="just">
              <a:lnSpc>
                <a:spcPts val="2800"/>
              </a:lnSpc>
              <a:spcBef>
                <a:spcPts val="0"/>
              </a:spcBef>
              <a:spcAft>
                <a:spcPts val="0"/>
              </a:spcAft>
              <a:buNone/>
            </a:pPr>
            <a:endParaRPr lang="it-IT" sz="2000" dirty="0"/>
          </a:p>
          <a:p>
            <a:pPr marL="0" indent="0" algn="just">
              <a:lnSpc>
                <a:spcPts val="2800"/>
              </a:lnSpc>
              <a:spcBef>
                <a:spcPts val="0"/>
              </a:spcBef>
              <a:spcAft>
                <a:spcPts val="0"/>
              </a:spcAft>
              <a:buNone/>
            </a:pPr>
            <a:r>
              <a:rPr lang="it-IT" sz="2000" b="1" dirty="0">
                <a:latin typeface="Arial Black" panose="020B0A04020102020204" pitchFamily="34" charset="0"/>
              </a:rPr>
              <a:t>Coscienza secondaria o di ordine superiore</a:t>
            </a:r>
          </a:p>
          <a:p>
            <a:pPr marL="0" indent="0" algn="just">
              <a:lnSpc>
                <a:spcPts val="2800"/>
              </a:lnSpc>
              <a:spcBef>
                <a:spcPts val="0"/>
              </a:spcBef>
              <a:spcAft>
                <a:spcPts val="0"/>
              </a:spcAft>
              <a:buNone/>
            </a:pPr>
            <a:endParaRPr lang="it-IT" sz="2000" dirty="0"/>
          </a:p>
          <a:p>
            <a:pPr marL="0" indent="0" algn="just">
              <a:lnSpc>
                <a:spcPts val="2800"/>
              </a:lnSpc>
              <a:spcBef>
                <a:spcPts val="0"/>
              </a:spcBef>
              <a:spcAft>
                <a:spcPts val="0"/>
              </a:spcAft>
              <a:buNone/>
            </a:pPr>
            <a:r>
              <a:rPr lang="it-IT" sz="2000" dirty="0"/>
              <a:t>Le prime fasi delle operazioni dei Sistemi Motivazionali Interpersonali che tendono a divenire immediatamente coscienti sono le emozioni. Nell’uomo, il costituirsi di un sé sociale mediato dal linguaggio e che si confronta col non-sé sociale, sarebbe, secondo </a:t>
            </a:r>
            <a:r>
              <a:rPr lang="it-IT" sz="2000" dirty="0" err="1"/>
              <a:t>Edelman</a:t>
            </a:r>
            <a:r>
              <a:rPr lang="it-IT" sz="2000" dirty="0"/>
              <a:t>, il fondamento di una coscienza di ordine superiore che si innesta su quella primaria, emozionale. La coscienza di ordine superiore, tipicamente umana, permette di concepire passato e futuro. In essa le regole inconsce dei vari sistemi motivazionali sociali, che fondano la possibilità stessa della coscienza primaria, possono finalmente acquisire piena rappresentazione, attraverso la cultura che il linguaggio veicola.</a:t>
            </a:r>
          </a:p>
        </p:txBody>
      </p:sp>
    </p:spTree>
    <p:extLst>
      <p:ext uri="{BB962C8B-B14F-4D97-AF65-F5344CB8AC3E}">
        <p14:creationId xmlns:p14="http://schemas.microsoft.com/office/powerpoint/2010/main" val="1241521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62920"/>
          </a:xfrm>
        </p:spPr>
        <p:txBody>
          <a:bodyPr/>
          <a:lstStyle/>
          <a:p>
            <a:pPr algn="ctr"/>
            <a:r>
              <a:rPr lang="it-IT" b="1" dirty="0">
                <a:latin typeface="Arial Black" panose="020B0A04020102020204" pitchFamily="34" charset="0"/>
              </a:rPr>
              <a:t>Narrazione</a:t>
            </a:r>
          </a:p>
        </p:txBody>
      </p:sp>
      <p:sp>
        <p:nvSpPr>
          <p:cNvPr id="3" name="Segnaposto contenuto 2"/>
          <p:cNvSpPr>
            <a:spLocks noGrp="1"/>
          </p:cNvSpPr>
          <p:nvPr>
            <p:ph idx="1"/>
          </p:nvPr>
        </p:nvSpPr>
        <p:spPr>
          <a:xfrm>
            <a:off x="838200" y="1307507"/>
            <a:ext cx="10515600" cy="4869456"/>
          </a:xfrm>
        </p:spPr>
        <p:txBody>
          <a:bodyPr>
            <a:normAutofit/>
          </a:bodyPr>
          <a:lstStyle/>
          <a:p>
            <a:pPr marL="0" indent="0" algn="just">
              <a:lnSpc>
                <a:spcPts val="3360"/>
              </a:lnSpc>
              <a:spcBef>
                <a:spcPts val="0"/>
              </a:spcBef>
              <a:buNone/>
            </a:pPr>
            <a:r>
              <a:rPr lang="it-IT" dirty="0"/>
              <a:t>Attraverso il linguaggio, tutta l’esperienza umana inizia a verificarsi su due livelli simultanei: un livello </a:t>
            </a:r>
            <a:r>
              <a:rPr lang="it-IT" b="1" dirty="0"/>
              <a:t>immediato</a:t>
            </a:r>
            <a:r>
              <a:rPr lang="it-IT" dirty="0"/>
              <a:t> ed uno </a:t>
            </a:r>
            <a:r>
              <a:rPr lang="it-IT" b="1" dirty="0"/>
              <a:t>esplicativo</a:t>
            </a:r>
            <a:r>
              <a:rPr lang="it-IT" dirty="0"/>
              <a:t>. </a:t>
            </a:r>
          </a:p>
          <a:p>
            <a:pPr marL="0" indent="0" algn="just">
              <a:lnSpc>
                <a:spcPts val="3360"/>
              </a:lnSpc>
              <a:spcBef>
                <a:spcPts val="0"/>
              </a:spcBef>
              <a:buNone/>
            </a:pPr>
            <a:endParaRPr lang="it-IT" dirty="0"/>
          </a:p>
          <a:p>
            <a:pPr marL="0" indent="0" algn="just">
              <a:lnSpc>
                <a:spcPts val="3360"/>
              </a:lnSpc>
              <a:spcBef>
                <a:spcPts val="0"/>
              </a:spcBef>
              <a:buNone/>
            </a:pPr>
            <a:r>
              <a:rPr lang="it-IT" dirty="0"/>
              <a:t>In ognuno di noi c’è un livello di esperienza </a:t>
            </a:r>
            <a:r>
              <a:rPr lang="it-IT" b="1" dirty="0"/>
              <a:t>immediata</a:t>
            </a:r>
            <a:r>
              <a:rPr lang="it-IT" dirty="0"/>
              <a:t> che è un fluire continuo del nostro essere nel mondo e ci accompagna in qualsiasi momento, che ne siamo consapevoli o meno. In parallelo a questo, ciò che ci caratterizza come esseri umani è il continuo </a:t>
            </a:r>
            <a:r>
              <a:rPr lang="it-IT" b="1" dirty="0"/>
              <a:t>spiegarci</a:t>
            </a:r>
            <a:r>
              <a:rPr lang="it-IT" dirty="0"/>
              <a:t> l’esperienza del vivere.</a:t>
            </a:r>
          </a:p>
          <a:p>
            <a:pPr marL="0" indent="0" algn="just">
              <a:lnSpc>
                <a:spcPts val="3360"/>
              </a:lnSpc>
              <a:spcBef>
                <a:spcPts val="0"/>
              </a:spcBef>
              <a:buNone/>
            </a:pPr>
            <a:endParaRPr lang="it-IT" dirty="0"/>
          </a:p>
          <a:p>
            <a:pPr marL="0" indent="0" algn="just">
              <a:lnSpc>
                <a:spcPts val="3360"/>
              </a:lnSpc>
              <a:spcBef>
                <a:spcPts val="0"/>
              </a:spcBef>
              <a:buNone/>
            </a:pPr>
            <a:r>
              <a:rPr lang="it-IT" dirty="0"/>
              <a:t>Il significato narrativo, inoltre, coinvolge non soltanto l’organizzazione </a:t>
            </a:r>
            <a:r>
              <a:rPr lang="it-IT" b="1" dirty="0"/>
              <a:t>temporale</a:t>
            </a:r>
            <a:r>
              <a:rPr lang="it-IT" dirty="0"/>
              <a:t> ma anche il contenuto </a:t>
            </a:r>
            <a:r>
              <a:rPr lang="it-IT" b="1" dirty="0"/>
              <a:t>tematico</a:t>
            </a:r>
            <a:r>
              <a:rPr lang="it-IT" dirty="0"/>
              <a:t>. </a:t>
            </a:r>
          </a:p>
        </p:txBody>
      </p:sp>
    </p:spTree>
    <p:extLst>
      <p:ext uri="{BB962C8B-B14F-4D97-AF65-F5344CB8AC3E}">
        <p14:creationId xmlns:p14="http://schemas.microsoft.com/office/powerpoint/2010/main" val="3158381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68350"/>
          </a:xfrm>
        </p:spPr>
        <p:txBody>
          <a:bodyPr/>
          <a:lstStyle/>
          <a:p>
            <a:pPr algn="ctr"/>
            <a:r>
              <a:rPr lang="it-IT" b="1" dirty="0">
                <a:latin typeface="Arial Black" panose="020B0A04020102020204" pitchFamily="34" charset="0"/>
              </a:rPr>
              <a:t>Narrazione</a:t>
            </a:r>
          </a:p>
        </p:txBody>
      </p:sp>
      <p:sp>
        <p:nvSpPr>
          <p:cNvPr id="3" name="Segnaposto contenuto 2"/>
          <p:cNvSpPr>
            <a:spLocks noGrp="1"/>
          </p:cNvSpPr>
          <p:nvPr>
            <p:ph idx="1"/>
          </p:nvPr>
        </p:nvSpPr>
        <p:spPr>
          <a:xfrm>
            <a:off x="838200" y="1266825"/>
            <a:ext cx="10515600" cy="4910138"/>
          </a:xfrm>
        </p:spPr>
        <p:txBody>
          <a:bodyPr>
            <a:normAutofit/>
          </a:bodyPr>
          <a:lstStyle/>
          <a:p>
            <a:pPr marL="0" indent="0">
              <a:lnSpc>
                <a:spcPts val="3500"/>
              </a:lnSpc>
              <a:spcBef>
                <a:spcPts val="0"/>
              </a:spcBef>
              <a:buNone/>
            </a:pPr>
            <a:r>
              <a:rPr lang="it-IT" dirty="0"/>
              <a:t>Secondo Guidano (1997) l’interdipendenza </a:t>
            </a:r>
            <a:r>
              <a:rPr lang="it-IT" b="1" dirty="0"/>
              <a:t>vissuto</a:t>
            </a:r>
            <a:r>
              <a:rPr lang="it-IT" dirty="0"/>
              <a:t>/</a:t>
            </a:r>
            <a:r>
              <a:rPr lang="it-IT" b="1" dirty="0"/>
              <a:t>valutazione</a:t>
            </a:r>
            <a:r>
              <a:rPr lang="it-IT" dirty="0"/>
              <a:t> che sta al di sotto della comprensione di sé va unita ad un processo infinito di circolarità tra il vissuto di una persona (l’</a:t>
            </a:r>
            <a:r>
              <a:rPr lang="it-IT" b="1" dirty="0"/>
              <a:t>Io</a:t>
            </a:r>
            <a:r>
              <a:rPr lang="it-IT" dirty="0"/>
              <a:t> che agisce ed esperisce) e il senso di sé che emerge come risultato dell’autoriferimento astratto dell’esperienza in corso (il </a:t>
            </a:r>
            <a:r>
              <a:rPr lang="it-IT" b="1" dirty="0"/>
              <a:t>Me</a:t>
            </a:r>
            <a:r>
              <a:rPr lang="it-IT" dirty="0"/>
              <a:t> che osserva e valuta). </a:t>
            </a:r>
          </a:p>
          <a:p>
            <a:pPr marL="0" indent="0">
              <a:lnSpc>
                <a:spcPts val="3500"/>
              </a:lnSpc>
              <a:spcBef>
                <a:spcPts val="0"/>
              </a:spcBef>
              <a:buNone/>
            </a:pPr>
            <a:endParaRPr lang="it-IT" dirty="0"/>
          </a:p>
          <a:p>
            <a:pPr marL="0" indent="0">
              <a:lnSpc>
                <a:spcPts val="3500"/>
              </a:lnSpc>
              <a:spcBef>
                <a:spcPts val="0"/>
              </a:spcBef>
              <a:buNone/>
            </a:pPr>
            <a:r>
              <a:rPr lang="it-IT" dirty="0"/>
              <a:t>L’Io che opera e esperisce è sempre un passo più in là della valutazione della situazione, e il Me che valuta si trasforma in un continuo processo di riordinamento di sé alla ricerca di un senso di unitarietà e continuità tra quello che ero, sono e vorrei essere.</a:t>
            </a:r>
          </a:p>
        </p:txBody>
      </p:sp>
    </p:spTree>
    <p:extLst>
      <p:ext uri="{BB962C8B-B14F-4D97-AF65-F5344CB8AC3E}">
        <p14:creationId xmlns:p14="http://schemas.microsoft.com/office/powerpoint/2010/main" val="1647933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882650"/>
          </a:xfrm>
        </p:spPr>
        <p:txBody>
          <a:bodyPr/>
          <a:lstStyle/>
          <a:p>
            <a:pPr algn="ctr"/>
            <a:r>
              <a:rPr lang="it-IT" b="1" dirty="0">
                <a:latin typeface="Arial Black" panose="020B0A04020102020204" pitchFamily="34" charset="0"/>
              </a:rPr>
              <a:t>Narrazione</a:t>
            </a:r>
          </a:p>
        </p:txBody>
      </p:sp>
      <p:sp>
        <p:nvSpPr>
          <p:cNvPr id="3" name="Segnaposto contenuto 2"/>
          <p:cNvSpPr>
            <a:spLocks noGrp="1"/>
          </p:cNvSpPr>
          <p:nvPr>
            <p:ph idx="1"/>
          </p:nvPr>
        </p:nvSpPr>
        <p:spPr>
          <a:xfrm>
            <a:off x="838200" y="1247776"/>
            <a:ext cx="10515600" cy="4929187"/>
          </a:xfrm>
        </p:spPr>
        <p:txBody>
          <a:bodyPr>
            <a:normAutofit fontScale="85000" lnSpcReduction="10000"/>
          </a:bodyPr>
          <a:lstStyle/>
          <a:p>
            <a:pPr marL="0" indent="0" algn="just">
              <a:lnSpc>
                <a:spcPts val="2600"/>
              </a:lnSpc>
              <a:spcBef>
                <a:spcPts val="0"/>
              </a:spcBef>
              <a:buNone/>
            </a:pPr>
            <a:r>
              <a:rPr lang="it-IT" dirty="0"/>
              <a:t>Secondo Guidano (2007) possiamo approfondire questo discorso utilizzando una concettualizzazione narrativa. Il tema della narrativa consiste nella dialettica tra il sé come </a:t>
            </a:r>
            <a:r>
              <a:rPr lang="it-IT" b="1" dirty="0"/>
              <a:t>protagonista</a:t>
            </a:r>
            <a:r>
              <a:rPr lang="it-IT" dirty="0"/>
              <a:t> ed il sé come </a:t>
            </a:r>
            <a:r>
              <a:rPr lang="it-IT" b="1" dirty="0"/>
              <a:t>narratore</a:t>
            </a:r>
            <a:r>
              <a:rPr lang="it-IT" dirty="0"/>
              <a:t>. Il sé narratore è il sé che cerca di compattare l’esperienza, è quello che si vede da fuori e che interviene direttamente nel processo. Invece il protagonista è quello che sta agendo, è il sé che ci dà il senso della diversità, della stranezza e della discrepanza rispetto alla continuità. </a:t>
            </a:r>
          </a:p>
          <a:p>
            <a:pPr marL="0" indent="0" algn="just">
              <a:lnSpc>
                <a:spcPts val="2600"/>
              </a:lnSpc>
              <a:spcBef>
                <a:spcPts val="0"/>
              </a:spcBef>
              <a:buNone/>
            </a:pPr>
            <a:endParaRPr lang="it-IT" dirty="0"/>
          </a:p>
          <a:p>
            <a:pPr marL="0" indent="0" algn="just">
              <a:lnSpc>
                <a:spcPts val="2600"/>
              </a:lnSpc>
              <a:spcBef>
                <a:spcPts val="0"/>
              </a:spcBef>
              <a:buNone/>
            </a:pPr>
            <a:r>
              <a:rPr lang="it-IT" dirty="0"/>
              <a:t>Quindi, passare dal sé protagonista al sé narratore ci dà </a:t>
            </a:r>
            <a:r>
              <a:rPr lang="it-IT" b="1" dirty="0"/>
              <a:t>coerenza</a:t>
            </a:r>
            <a:r>
              <a:rPr lang="it-IT" dirty="0"/>
              <a:t>, dà un </a:t>
            </a:r>
            <a:r>
              <a:rPr lang="it-IT" b="1" dirty="0"/>
              <a:t>ordine</a:t>
            </a:r>
            <a:r>
              <a:rPr lang="it-IT" dirty="0"/>
              <a:t> alla nostra storia di vita. Con l’intervento del sé narratore sul sé protagonista, la storia di vita diventa una storia dotata di </a:t>
            </a:r>
            <a:r>
              <a:rPr lang="it-IT" b="1" dirty="0"/>
              <a:t>unicità</a:t>
            </a:r>
            <a:r>
              <a:rPr lang="it-IT" dirty="0"/>
              <a:t>.  </a:t>
            </a:r>
          </a:p>
          <a:p>
            <a:pPr marL="0" indent="0" algn="just">
              <a:lnSpc>
                <a:spcPts val="2600"/>
              </a:lnSpc>
              <a:spcBef>
                <a:spcPts val="0"/>
              </a:spcBef>
              <a:buNone/>
            </a:pPr>
            <a:endParaRPr lang="it-IT" dirty="0"/>
          </a:p>
          <a:p>
            <a:pPr marL="0" indent="0" algn="just">
              <a:lnSpc>
                <a:spcPts val="2600"/>
              </a:lnSpc>
              <a:spcBef>
                <a:spcPts val="0"/>
              </a:spcBef>
              <a:buNone/>
            </a:pPr>
            <a:r>
              <a:rPr lang="it-IT" dirty="0"/>
              <a:t>In questo modo il senso di continuità e coerenza viene garantito in funzione di uno o più elementi (</a:t>
            </a:r>
            <a:r>
              <a:rPr lang="it-IT" b="1" dirty="0"/>
              <a:t>norme</a:t>
            </a:r>
            <a:r>
              <a:rPr lang="it-IT" dirty="0"/>
              <a:t>, </a:t>
            </a:r>
            <a:r>
              <a:rPr lang="it-IT" b="1" dirty="0"/>
              <a:t>valori</a:t>
            </a:r>
            <a:r>
              <a:rPr lang="it-IT" dirty="0"/>
              <a:t>, ecc.) che vengono reputati e vissuti come centrali nella propria vita.</a:t>
            </a:r>
          </a:p>
        </p:txBody>
      </p:sp>
    </p:spTree>
    <p:extLst>
      <p:ext uri="{BB962C8B-B14F-4D97-AF65-F5344CB8AC3E}">
        <p14:creationId xmlns:p14="http://schemas.microsoft.com/office/powerpoint/2010/main" val="3597271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93675"/>
            <a:ext cx="10515600" cy="739775"/>
          </a:xfrm>
        </p:spPr>
        <p:txBody>
          <a:bodyPr/>
          <a:lstStyle/>
          <a:p>
            <a:pPr algn="ctr"/>
            <a:r>
              <a:rPr lang="it-IT" b="1" dirty="0">
                <a:latin typeface="Arial Black" panose="020B0A04020102020204" pitchFamily="34" charset="0"/>
              </a:rPr>
              <a:t>Narrazione</a:t>
            </a:r>
          </a:p>
        </p:txBody>
      </p:sp>
      <p:sp>
        <p:nvSpPr>
          <p:cNvPr id="3" name="Segnaposto contenuto 2"/>
          <p:cNvSpPr>
            <a:spLocks noGrp="1"/>
          </p:cNvSpPr>
          <p:nvPr>
            <p:ph idx="1"/>
          </p:nvPr>
        </p:nvSpPr>
        <p:spPr>
          <a:xfrm>
            <a:off x="838200" y="1038226"/>
            <a:ext cx="10515600" cy="5138738"/>
          </a:xfrm>
        </p:spPr>
        <p:txBody>
          <a:bodyPr>
            <a:normAutofit fontScale="62500" lnSpcReduction="20000"/>
          </a:bodyPr>
          <a:lstStyle/>
          <a:p>
            <a:pPr marL="0" indent="0" algn="just">
              <a:lnSpc>
                <a:spcPts val="2400"/>
              </a:lnSpc>
              <a:spcBef>
                <a:spcPts val="0"/>
              </a:spcBef>
              <a:buNone/>
            </a:pPr>
            <a:r>
              <a:rPr lang="it-IT" dirty="0"/>
              <a:t>La coscienza tematica (secondaria o di ordine superiore), quindi, ci rende relativamente </a:t>
            </a:r>
            <a:r>
              <a:rPr lang="it-IT" b="1" dirty="0"/>
              <a:t>liberi</a:t>
            </a:r>
            <a:r>
              <a:rPr lang="it-IT" dirty="0"/>
              <a:t>, rispetto agli animali, nella gestione della nostra vita. Ci dà la possibilità di </a:t>
            </a:r>
            <a:r>
              <a:rPr lang="it-IT" b="1" dirty="0"/>
              <a:t>scrivere qualche pagina della nostra storia</a:t>
            </a:r>
            <a:r>
              <a:rPr lang="it-IT" dirty="0"/>
              <a:t>, di determinare almeno in parte il nostro futuro e, soprattutto, di </a:t>
            </a:r>
            <a:r>
              <a:rPr lang="it-IT" b="1" dirty="0" err="1"/>
              <a:t>riattribuire</a:t>
            </a:r>
            <a:r>
              <a:rPr lang="it-IT" b="1" dirty="0"/>
              <a:t> autonomamente significato </a:t>
            </a:r>
            <a:r>
              <a:rPr lang="it-IT" dirty="0"/>
              <a:t>a numerosi eventi interni ed esterni. Ci permette, cioè, di dare in ogni caso un senso alla nostra vita. </a:t>
            </a:r>
          </a:p>
          <a:p>
            <a:pPr marL="0" indent="0" algn="just">
              <a:lnSpc>
                <a:spcPts val="2400"/>
              </a:lnSpc>
              <a:spcBef>
                <a:spcPts val="0"/>
              </a:spcBef>
              <a:buNone/>
            </a:pPr>
            <a:endParaRPr lang="it-IT" dirty="0"/>
          </a:p>
          <a:p>
            <a:pPr marL="0" indent="0" algn="just">
              <a:lnSpc>
                <a:spcPts val="2400"/>
              </a:lnSpc>
              <a:spcBef>
                <a:spcPts val="0"/>
              </a:spcBef>
              <a:buNone/>
            </a:pPr>
            <a:r>
              <a:rPr lang="it-IT" dirty="0"/>
              <a:t>La coscienza tematica è lo strumento attraverso il quale il sé narratore riesce ad utilizzare l’esperienza del sé protagonista inquadrandola in una cornice temporale più ampia, fatta di presente, passato e futuro, per orientare l’azione in modo originale e, anche, se necessario, in antagonismo con l’attivazione prevista da qualche componente dell’apparato motivazionale (rettiliano, libico, neocorticale). È una facoltà non sempre esercitata, ma indispensabile per opporsi all’attivazione di qualunque sistema motivazionale interpersonale che sarebbe, altrimenti, immediata ed inesorabile. </a:t>
            </a:r>
          </a:p>
          <a:p>
            <a:pPr marL="0" indent="0" algn="just">
              <a:lnSpc>
                <a:spcPts val="2400"/>
              </a:lnSpc>
              <a:spcBef>
                <a:spcPts val="0"/>
              </a:spcBef>
              <a:buNone/>
            </a:pPr>
            <a:endParaRPr lang="it-IT" dirty="0"/>
          </a:p>
          <a:p>
            <a:pPr marL="0" indent="0" algn="just">
              <a:lnSpc>
                <a:spcPts val="2400"/>
              </a:lnSpc>
              <a:spcBef>
                <a:spcPts val="0"/>
              </a:spcBef>
              <a:buNone/>
            </a:pPr>
            <a:r>
              <a:rPr lang="it-IT" dirty="0"/>
              <a:t>La coscienza tematica, quindi, ci rende relativamente liberi, rispetto agli animali, nella gestione della nostra vita. Ci dà la possibilità di scrivere qualche pagina della nostra storia, di determinare almeno in parte il nostro futuro e, soprattutto, di </a:t>
            </a:r>
            <a:r>
              <a:rPr lang="it-IT" dirty="0" err="1"/>
              <a:t>riattribuire</a:t>
            </a:r>
            <a:r>
              <a:rPr lang="it-IT" dirty="0"/>
              <a:t> autonomamente significato a numerosi eventi interni ed esterni. Ci permette, cioè, di dare in ogni caso un senso alla nostra vita.</a:t>
            </a:r>
          </a:p>
        </p:txBody>
      </p:sp>
    </p:spTree>
    <p:extLst>
      <p:ext uri="{BB962C8B-B14F-4D97-AF65-F5344CB8AC3E}">
        <p14:creationId xmlns:p14="http://schemas.microsoft.com/office/powerpoint/2010/main" val="323438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9DA2A18D-3EB6-4EC0-B295-E040E3C75716}"/>
              </a:ext>
            </a:extLst>
          </p:cNvPr>
          <p:cNvPicPr>
            <a:picLocks noGrp="1" noChangeAspect="1"/>
          </p:cNvPicPr>
          <p:nvPr>
            <p:ph idx="1"/>
          </p:nvPr>
        </p:nvPicPr>
        <p:blipFill rotWithShape="1">
          <a:blip r:embed="rId2"/>
          <a:srcRect l="4396" t="16709" r="35042" b="9450"/>
          <a:stretch/>
        </p:blipFill>
        <p:spPr>
          <a:xfrm>
            <a:off x="1461110" y="0"/>
            <a:ext cx="9269780" cy="6858000"/>
          </a:xfrm>
          <a:prstGeom prst="rect">
            <a:avLst/>
          </a:prstGeom>
        </p:spPr>
      </p:pic>
    </p:spTree>
    <p:extLst>
      <p:ext uri="{BB962C8B-B14F-4D97-AF65-F5344CB8AC3E}">
        <p14:creationId xmlns:p14="http://schemas.microsoft.com/office/powerpoint/2010/main" val="3384692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49012"/>
            <a:ext cx="10515600" cy="636360"/>
          </a:xfrm>
        </p:spPr>
        <p:txBody>
          <a:bodyPr anchor="ctr"/>
          <a:lstStyle/>
          <a:p>
            <a:pPr algn="ctr"/>
            <a:r>
              <a:rPr lang="it-IT" sz="3600" b="1" dirty="0">
                <a:latin typeface="Arial Black" panose="020B0A04020102020204" pitchFamily="34" charset="0"/>
                <a:cs typeface="Aharoni" panose="02010803020104030203" pitchFamily="2" charset="-79"/>
              </a:rPr>
              <a:t>Coscienza e Responsabilità</a:t>
            </a:r>
          </a:p>
        </p:txBody>
      </p:sp>
      <p:sp>
        <p:nvSpPr>
          <p:cNvPr id="3" name="Segnaposto contenuto 2"/>
          <p:cNvSpPr>
            <a:spLocks noGrp="1"/>
          </p:cNvSpPr>
          <p:nvPr>
            <p:ph idx="1"/>
          </p:nvPr>
        </p:nvSpPr>
        <p:spPr>
          <a:xfrm>
            <a:off x="838200" y="1248229"/>
            <a:ext cx="10515600" cy="4928734"/>
          </a:xfrm>
        </p:spPr>
        <p:txBody>
          <a:bodyPr>
            <a:normAutofit/>
          </a:bodyPr>
          <a:lstStyle/>
          <a:p>
            <a:pPr marL="0" indent="0" algn="just">
              <a:lnSpc>
                <a:spcPts val="2700"/>
              </a:lnSpc>
              <a:spcBef>
                <a:spcPts val="0"/>
              </a:spcBef>
              <a:spcAft>
                <a:spcPts val="0"/>
              </a:spcAft>
              <a:buNone/>
            </a:pPr>
            <a:r>
              <a:rPr lang="it-IT" sz="2400" dirty="0"/>
              <a:t>La selezione dei segnali, che dalla simultanea elaborazione inconscia entreranno nella sequenzialità della coscienza, opera almeno all’inizio della vita sullo sfondo di sistemi di valori ereditati e determinati evoluzionisticamente. </a:t>
            </a:r>
          </a:p>
          <a:p>
            <a:pPr marL="0" indent="0" algn="just">
              <a:lnSpc>
                <a:spcPts val="2700"/>
              </a:lnSpc>
              <a:spcBef>
                <a:spcPts val="0"/>
              </a:spcBef>
              <a:spcAft>
                <a:spcPts val="0"/>
              </a:spcAft>
              <a:buNone/>
            </a:pPr>
            <a:endParaRPr lang="it-IT" sz="2400" dirty="0"/>
          </a:p>
          <a:p>
            <a:pPr marL="0" indent="0" algn="just">
              <a:lnSpc>
                <a:spcPts val="2700"/>
              </a:lnSpc>
              <a:spcBef>
                <a:spcPts val="0"/>
              </a:spcBef>
              <a:spcAft>
                <a:spcPts val="0"/>
              </a:spcAft>
              <a:buNone/>
            </a:pPr>
            <a:r>
              <a:rPr lang="it-IT" sz="2400" dirty="0"/>
              <a:t>A questi valori potranno poi aggiungersene altri, sviluppatisi nell’interazione fra l’io autocosciente e il suo mondo. </a:t>
            </a:r>
          </a:p>
          <a:p>
            <a:pPr marL="0" indent="0" algn="just">
              <a:lnSpc>
                <a:spcPts val="2700"/>
              </a:lnSpc>
              <a:spcBef>
                <a:spcPts val="0"/>
              </a:spcBef>
              <a:spcAft>
                <a:spcPts val="0"/>
              </a:spcAft>
              <a:buNone/>
            </a:pPr>
            <a:endParaRPr lang="it-IT" sz="2400" dirty="0"/>
          </a:p>
          <a:p>
            <a:pPr marL="0" indent="0" algn="just">
              <a:lnSpc>
                <a:spcPts val="2700"/>
              </a:lnSpc>
              <a:spcBef>
                <a:spcPts val="0"/>
              </a:spcBef>
              <a:spcAft>
                <a:spcPts val="0"/>
              </a:spcAft>
              <a:buNone/>
            </a:pPr>
            <a:r>
              <a:rPr lang="it-IT" sz="2400" dirty="0"/>
              <a:t>È a questo livello che si situa la possibilità di indagare i rapporti fra responsabilità individuale legata alla coscienza, da una parte, e natura intrinsecamente relazionale della coscienza, dall’altra. L’intenzionalità della coscienza, si rivela pienamente proprio nell’atto della scelta razionale e deliberata.</a:t>
            </a:r>
          </a:p>
          <a:p>
            <a:pPr marL="0" indent="0" algn="just">
              <a:lnSpc>
                <a:spcPts val="2700"/>
              </a:lnSpc>
              <a:spcBef>
                <a:spcPts val="0"/>
              </a:spcBef>
              <a:spcAft>
                <a:spcPts val="0"/>
              </a:spcAft>
              <a:buNone/>
            </a:pPr>
            <a:endParaRPr lang="it-IT" sz="2400" dirty="0"/>
          </a:p>
          <a:p>
            <a:pPr marL="0" indent="0" algn="just">
              <a:lnSpc>
                <a:spcPts val="2700"/>
              </a:lnSpc>
              <a:spcBef>
                <a:spcPts val="0"/>
              </a:spcBef>
              <a:spcAft>
                <a:spcPts val="0"/>
              </a:spcAft>
              <a:buNone/>
            </a:pPr>
            <a:r>
              <a:rPr lang="it-IT" sz="2400" dirty="0"/>
              <a:t>Occuparsi della coscienza, allora, implica occuparsi anche dei valori sulla base dei quali le scelte vengono compiute.</a:t>
            </a:r>
          </a:p>
        </p:txBody>
      </p:sp>
    </p:spTree>
    <p:extLst>
      <p:ext uri="{BB962C8B-B14F-4D97-AF65-F5344CB8AC3E}">
        <p14:creationId xmlns:p14="http://schemas.microsoft.com/office/powerpoint/2010/main" val="971383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30703"/>
          </a:xfrm>
        </p:spPr>
        <p:txBody>
          <a:bodyPr anchor="ctr"/>
          <a:lstStyle/>
          <a:p>
            <a:pPr algn="ctr"/>
            <a:r>
              <a:rPr lang="it-IT" sz="3600" b="1" dirty="0">
                <a:latin typeface="Arial Black" panose="020B0A04020102020204" pitchFamily="34" charset="0"/>
                <a:cs typeface="Aharoni" panose="02010803020104030203" pitchFamily="2" charset="-79"/>
              </a:rPr>
              <a:t>Coscienza e Libertà</a:t>
            </a:r>
          </a:p>
        </p:txBody>
      </p:sp>
      <p:sp>
        <p:nvSpPr>
          <p:cNvPr id="3" name="Segnaposto contenuto 2"/>
          <p:cNvSpPr>
            <a:spLocks noGrp="1"/>
          </p:cNvSpPr>
          <p:nvPr>
            <p:ph idx="1"/>
          </p:nvPr>
        </p:nvSpPr>
        <p:spPr>
          <a:xfrm>
            <a:off x="653142" y="1339206"/>
            <a:ext cx="10755087" cy="4422966"/>
          </a:xfrm>
        </p:spPr>
        <p:txBody>
          <a:bodyPr>
            <a:normAutofit/>
          </a:bodyPr>
          <a:lstStyle/>
          <a:p>
            <a:pPr marL="0" indent="0" algn="just">
              <a:lnSpc>
                <a:spcPts val="4500"/>
              </a:lnSpc>
              <a:spcBef>
                <a:spcPts val="0"/>
              </a:spcBef>
              <a:spcAft>
                <a:spcPts val="0"/>
              </a:spcAft>
              <a:buNone/>
            </a:pPr>
            <a:r>
              <a:rPr lang="it-IT" sz="3200" dirty="0"/>
              <a:t>La funzione più evidente e immediata della coscienza, nella regolazione dei sistemi motivazionali, è che ci rende capaci di dire di «no» all’espressione di uno Sistemi Motivazionali Interpersonali che si è attivato e che, in una ipotetica assenza di coscienza, troverebbe automaticamente espressione per il semplice fatto di essere stato attivato da un segnale emozionale interpersonale.</a:t>
            </a:r>
          </a:p>
        </p:txBody>
      </p:sp>
    </p:spTree>
    <p:extLst>
      <p:ext uri="{BB962C8B-B14F-4D97-AF65-F5344CB8AC3E}">
        <p14:creationId xmlns:p14="http://schemas.microsoft.com/office/powerpoint/2010/main" val="2213062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endParaRPr lang="it-IT" dirty="0"/>
          </a:p>
        </p:txBody>
      </p:sp>
      <p:pic>
        <p:nvPicPr>
          <p:cNvPr id="4" name="Immagine 3"/>
          <p:cNvPicPr>
            <a:picLocks noChangeAspect="1"/>
          </p:cNvPicPr>
          <p:nvPr/>
        </p:nvPicPr>
        <p:blipFill rotWithShape="1">
          <a:blip r:embed="rId2"/>
          <a:srcRect l="20088" t="30546" r="26667" b="6764"/>
          <a:stretch/>
        </p:blipFill>
        <p:spPr>
          <a:xfrm>
            <a:off x="1227220" y="-10586"/>
            <a:ext cx="10371221" cy="6868586"/>
          </a:xfrm>
          <a:prstGeom prst="rect">
            <a:avLst/>
          </a:prstGeom>
        </p:spPr>
      </p:pic>
    </p:spTree>
    <p:extLst>
      <p:ext uri="{BB962C8B-B14F-4D97-AF65-F5344CB8AC3E}">
        <p14:creationId xmlns:p14="http://schemas.microsoft.com/office/powerpoint/2010/main" val="2135830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rotWithShape="1">
          <a:blip r:embed="rId2"/>
          <a:srcRect l="23158" t="22125" r="23684" b="14094"/>
          <a:stretch/>
        </p:blipFill>
        <p:spPr>
          <a:xfrm>
            <a:off x="1363578" y="0"/>
            <a:ext cx="10266947" cy="6929342"/>
          </a:xfrm>
          <a:prstGeom prst="rect">
            <a:avLst/>
          </a:prstGeom>
        </p:spPr>
      </p:pic>
    </p:spTree>
    <p:extLst>
      <p:ext uri="{BB962C8B-B14F-4D97-AF65-F5344CB8AC3E}">
        <p14:creationId xmlns:p14="http://schemas.microsoft.com/office/powerpoint/2010/main" val="3967589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14CDAA53-07BA-46A2-9F12-A0D46D9588FF}"/>
              </a:ext>
            </a:extLst>
          </p:cNvPr>
          <p:cNvPicPr>
            <a:picLocks noGrp="1" noChangeAspect="1"/>
          </p:cNvPicPr>
          <p:nvPr>
            <p:ph idx="1"/>
          </p:nvPr>
        </p:nvPicPr>
        <p:blipFill rotWithShape="1">
          <a:blip r:embed="rId2"/>
          <a:srcRect l="5371" t="17323" r="40329" b="8344"/>
          <a:stretch/>
        </p:blipFill>
        <p:spPr>
          <a:xfrm>
            <a:off x="1885533" y="0"/>
            <a:ext cx="8420933" cy="6858000"/>
          </a:xfrm>
          <a:prstGeom prst="rect">
            <a:avLst/>
          </a:prstGeom>
        </p:spPr>
      </p:pic>
    </p:spTree>
    <p:extLst>
      <p:ext uri="{BB962C8B-B14F-4D97-AF65-F5344CB8AC3E}">
        <p14:creationId xmlns:p14="http://schemas.microsoft.com/office/powerpoint/2010/main" val="2151660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0E8847-0C34-4386-8E18-A4490E85C52F}"/>
              </a:ext>
            </a:extLst>
          </p:cNvPr>
          <p:cNvSpPr>
            <a:spLocks noGrp="1"/>
          </p:cNvSpPr>
          <p:nvPr>
            <p:ph type="title"/>
          </p:nvPr>
        </p:nvSpPr>
        <p:spPr>
          <a:xfrm>
            <a:off x="838200" y="400853"/>
            <a:ext cx="10515600" cy="538821"/>
          </a:xfrm>
        </p:spPr>
        <p:txBody>
          <a:bodyPr anchor="ctr"/>
          <a:lstStyle/>
          <a:p>
            <a:pPr algn="ctr"/>
            <a:r>
              <a:rPr lang="it-IT" sz="3200" b="1" dirty="0">
                <a:latin typeface="Arial Black" panose="020B0A04020102020204" pitchFamily="34" charset="0"/>
                <a:cs typeface="Aharoni" panose="02010803020104030203" pitchFamily="2" charset="-79"/>
              </a:rPr>
              <a:t>Sistemi motivazionali interpersonali</a:t>
            </a:r>
            <a:endParaRPr lang="it-IT" sz="3200" dirty="0">
              <a:latin typeface="Arial Black" panose="020B0A04020102020204" pitchFamily="34" charset="0"/>
            </a:endParaRPr>
          </a:p>
        </p:txBody>
      </p:sp>
      <p:sp>
        <p:nvSpPr>
          <p:cNvPr id="3" name="Segnaposto contenuto 2">
            <a:extLst>
              <a:ext uri="{FF2B5EF4-FFF2-40B4-BE49-F238E27FC236}">
                <a16:creationId xmlns:a16="http://schemas.microsoft.com/office/drawing/2014/main" id="{75A9A381-B1B8-4ABE-A1CA-880B9E7E0AD8}"/>
              </a:ext>
            </a:extLst>
          </p:cNvPr>
          <p:cNvSpPr>
            <a:spLocks noGrp="1"/>
          </p:cNvSpPr>
          <p:nvPr>
            <p:ph idx="1"/>
          </p:nvPr>
        </p:nvSpPr>
        <p:spPr>
          <a:xfrm>
            <a:off x="838200" y="1127464"/>
            <a:ext cx="10515600" cy="5060272"/>
          </a:xfrm>
        </p:spPr>
        <p:txBody>
          <a:bodyPr>
            <a:normAutofit/>
          </a:bodyPr>
          <a:lstStyle/>
          <a:p>
            <a:pPr marL="0" indent="0" algn="just">
              <a:lnSpc>
                <a:spcPts val="2700"/>
              </a:lnSpc>
              <a:spcBef>
                <a:spcPts val="0"/>
              </a:spcBef>
              <a:spcAft>
                <a:spcPts val="0"/>
              </a:spcAft>
              <a:buNone/>
            </a:pPr>
            <a:r>
              <a:rPr lang="it-IT" sz="2100" dirty="0"/>
              <a:t>L’attivazione di questi sistemi innati regola l’elaborazione e la gestione delle </a:t>
            </a:r>
            <a:r>
              <a:rPr lang="it-IT" sz="2100" b="1" dirty="0"/>
              <a:t>emozioni</a:t>
            </a:r>
            <a:r>
              <a:rPr lang="it-IT" sz="2100" dirty="0"/>
              <a:t> prima che emerga la capacità cosciente di riconoscerle e modularle (Liotti, 2005). La costruzione dell’interpretazione di un’emozione e la sua gestione sono quindi processi interpersonali e, affinché questo processo avvenga in modo sano e funzionale allo sviluppo e all’adattamento, è necessario che le emozioni del bambino vengano </a:t>
            </a:r>
            <a:r>
              <a:rPr lang="it-IT" sz="2100" b="1" dirty="0"/>
              <a:t>rispecchiate</a:t>
            </a:r>
            <a:r>
              <a:rPr lang="it-IT" sz="2100" dirty="0"/>
              <a:t> adeguatamente dal </a:t>
            </a:r>
            <a:r>
              <a:rPr lang="it-IT" sz="2100" i="1" dirty="0"/>
              <a:t>caregiver</a:t>
            </a:r>
            <a:r>
              <a:rPr lang="it-IT" sz="2100" dirty="0"/>
              <a:t> (</a:t>
            </a:r>
            <a:r>
              <a:rPr lang="it-IT" sz="2100" dirty="0" err="1"/>
              <a:t>Fonagy</a:t>
            </a:r>
            <a:r>
              <a:rPr lang="it-IT" sz="2100" dirty="0"/>
              <a:t> et al. 2002). Il rispecchiamento è infatti alla base della costruzione delle strutture cognitive a partire dalle quali interpretiamo e gestiamo le emozioni.</a:t>
            </a:r>
          </a:p>
          <a:p>
            <a:pPr marL="0" indent="0" algn="just">
              <a:lnSpc>
                <a:spcPts val="2700"/>
              </a:lnSpc>
              <a:spcBef>
                <a:spcPts val="0"/>
              </a:spcBef>
              <a:spcAft>
                <a:spcPts val="0"/>
              </a:spcAft>
              <a:buNone/>
            </a:pPr>
            <a:endParaRPr lang="it-IT" sz="2100" dirty="0"/>
          </a:p>
          <a:p>
            <a:pPr marL="0" indent="0" algn="just">
              <a:lnSpc>
                <a:spcPts val="2700"/>
              </a:lnSpc>
              <a:spcBef>
                <a:spcPts val="0"/>
              </a:spcBef>
              <a:spcAft>
                <a:spcPts val="0"/>
              </a:spcAft>
              <a:buNone/>
            </a:pPr>
            <a:r>
              <a:rPr lang="it-IT" sz="2100" dirty="0"/>
              <a:t>In questo processo, le relazioni di </a:t>
            </a:r>
            <a:r>
              <a:rPr lang="it-IT" sz="2100" b="1" dirty="0"/>
              <a:t>attaccamento</a:t>
            </a:r>
            <a:r>
              <a:rPr lang="it-IT" sz="2100" dirty="0"/>
              <a:t> avrebbero un ruolo fondamentale in quanto l’esperienza delle prime interazioni di richiesta/offerta di cura costituirebbe il primo e principale passo capace di indirizzare lo sviluppo successivo della capacità di regolare tutte le emozioni. In pratica, il sistema dell’attaccamento, ed i modelli operativi interni che ne controllano l’attività, svolgerebbero un ruolo del tutto particolare e centrale nella regolazione tanto delle emozioni proprie al sistema, quanto di quelle degli altri sistemi motivazionali.</a:t>
            </a:r>
          </a:p>
        </p:txBody>
      </p:sp>
    </p:spTree>
    <p:extLst>
      <p:ext uri="{BB962C8B-B14F-4D97-AF65-F5344CB8AC3E}">
        <p14:creationId xmlns:p14="http://schemas.microsoft.com/office/powerpoint/2010/main" val="377631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DAB184-4DAC-4609-9A2B-3D99B3610052}"/>
              </a:ext>
            </a:extLst>
          </p:cNvPr>
          <p:cNvSpPr>
            <a:spLocks noGrp="1"/>
          </p:cNvSpPr>
          <p:nvPr>
            <p:ph type="title"/>
          </p:nvPr>
        </p:nvSpPr>
        <p:spPr>
          <a:xfrm>
            <a:off x="838200" y="290557"/>
            <a:ext cx="10515600" cy="650221"/>
          </a:xfrm>
        </p:spPr>
        <p:txBody>
          <a:bodyPr anchor="ctr">
            <a:normAutofit/>
          </a:bodyPr>
          <a:lstStyle/>
          <a:p>
            <a:pPr algn="ctr"/>
            <a:r>
              <a:rPr lang="it-IT" sz="3600" b="1" dirty="0">
                <a:latin typeface="Arial Black" panose="020B0A04020102020204" pitchFamily="34" charset="0"/>
                <a:cs typeface="Aharoni" panose="02010803020104030203" pitchFamily="2" charset="-79"/>
              </a:rPr>
              <a:t>Attaccamento</a:t>
            </a:r>
            <a:endParaRPr lang="it-IT" sz="3600" dirty="0">
              <a:latin typeface="Arial Black" panose="020B0A04020102020204" pitchFamily="34" charset="0"/>
            </a:endParaRPr>
          </a:p>
        </p:txBody>
      </p:sp>
      <p:sp>
        <p:nvSpPr>
          <p:cNvPr id="3" name="Segnaposto contenuto 2">
            <a:extLst>
              <a:ext uri="{FF2B5EF4-FFF2-40B4-BE49-F238E27FC236}">
                <a16:creationId xmlns:a16="http://schemas.microsoft.com/office/drawing/2014/main" id="{BBA6A32B-A4E3-46BF-B949-E44DF91E6E30}"/>
              </a:ext>
            </a:extLst>
          </p:cNvPr>
          <p:cNvSpPr>
            <a:spLocks noGrp="1"/>
          </p:cNvSpPr>
          <p:nvPr>
            <p:ph idx="1"/>
          </p:nvPr>
        </p:nvSpPr>
        <p:spPr>
          <a:xfrm>
            <a:off x="838200" y="1178169"/>
            <a:ext cx="10515600" cy="5092002"/>
          </a:xfrm>
        </p:spPr>
        <p:txBody>
          <a:bodyPr>
            <a:noAutofit/>
          </a:bodyPr>
          <a:lstStyle/>
          <a:p>
            <a:pPr marL="0" indent="0" algn="just">
              <a:lnSpc>
                <a:spcPts val="2600"/>
              </a:lnSpc>
              <a:spcBef>
                <a:spcPts val="0"/>
              </a:spcBef>
              <a:spcAft>
                <a:spcPts val="0"/>
              </a:spcAft>
              <a:buNone/>
            </a:pPr>
            <a:r>
              <a:rPr lang="it-IT" sz="2000" dirty="0"/>
              <a:t>Il ruolo centrale dell’attaccamento nella regolazione di tutte le emozioni dipende principalmente da due fattori (Liotti, 2005).</a:t>
            </a:r>
          </a:p>
          <a:p>
            <a:pPr marL="0" indent="0" algn="just">
              <a:lnSpc>
                <a:spcPts val="2600"/>
              </a:lnSpc>
              <a:spcBef>
                <a:spcPts val="0"/>
              </a:spcBef>
              <a:spcAft>
                <a:spcPts val="0"/>
              </a:spcAft>
              <a:buNone/>
            </a:pPr>
            <a:endParaRPr lang="it-IT" sz="2000" dirty="0"/>
          </a:p>
          <a:p>
            <a:pPr marL="514350" indent="-514350" algn="just">
              <a:lnSpc>
                <a:spcPts val="2600"/>
              </a:lnSpc>
              <a:spcBef>
                <a:spcPts val="0"/>
              </a:spcBef>
              <a:spcAft>
                <a:spcPts val="0"/>
              </a:spcAft>
              <a:buFont typeface="+mj-lt"/>
              <a:buAutoNum type="arabicPeriod"/>
            </a:pPr>
            <a:r>
              <a:rPr lang="it-IT" sz="2000" dirty="0"/>
              <a:t>Quello dell’attaccamento </a:t>
            </a:r>
            <a:r>
              <a:rPr lang="it-IT" sz="2000" b="1" dirty="0"/>
              <a:t>è il primo sistema motivazionale interpersonale a mettere i bambini in contatto con altri significativi</a:t>
            </a:r>
            <a:r>
              <a:rPr lang="it-IT" sz="2000" dirty="0"/>
              <a:t>, in momenti di emotività intensa, allarmata o dolorosa ed è, dunque, all’interno di queste interazioni che un adulto può iniziare ad indicare ai bambini il significato delle emozioni e delle sensazioni corporee che si producono in loro. Se le prime strutture cognitive riguardanti la vita emozionale sono sviluppate all’interno di matrici interpersonali mediate dall’attaccamento, quelle che si svilupperanno successivamente, nel corso dell’attivazione di altri sistemi motivazionali interpersonali, dovranno presumibilmente essere confrontate con queste più antiche.</a:t>
            </a:r>
          </a:p>
          <a:p>
            <a:pPr marL="514350" indent="-514350" algn="just">
              <a:lnSpc>
                <a:spcPts val="2600"/>
              </a:lnSpc>
              <a:spcBef>
                <a:spcPts val="0"/>
              </a:spcBef>
              <a:spcAft>
                <a:spcPts val="0"/>
              </a:spcAft>
              <a:buFont typeface="+mj-lt"/>
              <a:buAutoNum type="arabicPeriod"/>
            </a:pPr>
            <a:endParaRPr lang="it-IT" sz="2000" dirty="0"/>
          </a:p>
          <a:p>
            <a:pPr marL="514350" indent="-514350" algn="just">
              <a:lnSpc>
                <a:spcPts val="2600"/>
              </a:lnSpc>
              <a:spcBef>
                <a:spcPts val="0"/>
              </a:spcBef>
              <a:spcAft>
                <a:spcPts val="0"/>
              </a:spcAft>
              <a:buFont typeface="+mj-lt"/>
              <a:buAutoNum type="arabicPeriod"/>
            </a:pPr>
            <a:r>
              <a:rPr lang="it-IT" sz="2000" dirty="0"/>
              <a:t>Il secondo motivo è che tutte le </a:t>
            </a:r>
            <a:r>
              <a:rPr lang="it-IT" sz="2000" b="1" dirty="0"/>
              <a:t>emozioni dolorose </a:t>
            </a:r>
            <a:r>
              <a:rPr lang="it-IT" sz="2000" dirty="0"/>
              <a:t>che verranno sperimentate in seguito, collegate ad altri sistemi motivazionali, attiveranno il sistema dell’attaccamento ed i modelli operativi interni ad esso collegati.</a:t>
            </a:r>
          </a:p>
          <a:p>
            <a:pPr marL="0" indent="0" algn="just">
              <a:lnSpc>
                <a:spcPts val="2600"/>
              </a:lnSpc>
              <a:spcBef>
                <a:spcPts val="0"/>
              </a:spcBef>
              <a:spcAft>
                <a:spcPts val="0"/>
              </a:spcAft>
              <a:buNone/>
            </a:pPr>
            <a:endParaRPr lang="it-IT" sz="2000" dirty="0"/>
          </a:p>
        </p:txBody>
      </p:sp>
    </p:spTree>
    <p:extLst>
      <p:ext uri="{BB962C8B-B14F-4D97-AF65-F5344CB8AC3E}">
        <p14:creationId xmlns:p14="http://schemas.microsoft.com/office/powerpoint/2010/main" val="92851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24193"/>
            <a:ext cx="10515600" cy="521531"/>
          </a:xfrm>
        </p:spPr>
        <p:txBody>
          <a:bodyPr anchor="ctr">
            <a:normAutofit fontScale="90000"/>
          </a:bodyPr>
          <a:lstStyle/>
          <a:p>
            <a:pPr algn="ctr"/>
            <a:r>
              <a:rPr lang="it-IT" sz="3200" b="1" dirty="0">
                <a:latin typeface="Arial Black" panose="020B0A04020102020204" pitchFamily="34" charset="0"/>
                <a:cs typeface="Aharoni" panose="02010803020104030203" pitchFamily="2" charset="-79"/>
              </a:rPr>
              <a:t>Attaccamento</a:t>
            </a:r>
            <a:endParaRPr lang="it-IT" sz="3200" dirty="0">
              <a:latin typeface="Arial Black" panose="020B0A04020102020204" pitchFamily="34" charset="0"/>
            </a:endParaRPr>
          </a:p>
        </p:txBody>
      </p:sp>
      <p:sp>
        <p:nvSpPr>
          <p:cNvPr id="3" name="Segnaposto contenuto 2"/>
          <p:cNvSpPr>
            <a:spLocks noGrp="1"/>
          </p:cNvSpPr>
          <p:nvPr>
            <p:ph idx="1"/>
          </p:nvPr>
        </p:nvSpPr>
        <p:spPr>
          <a:xfrm>
            <a:off x="838200" y="923278"/>
            <a:ext cx="10515600" cy="5268516"/>
          </a:xfrm>
        </p:spPr>
        <p:txBody>
          <a:bodyPr>
            <a:noAutofit/>
          </a:bodyPr>
          <a:lstStyle/>
          <a:p>
            <a:pPr marL="0" indent="0" algn="just">
              <a:lnSpc>
                <a:spcPts val="2400"/>
              </a:lnSpc>
              <a:spcBef>
                <a:spcPts val="0"/>
              </a:spcBef>
              <a:spcAft>
                <a:spcPts val="0"/>
              </a:spcAft>
              <a:buNone/>
            </a:pPr>
            <a:r>
              <a:rPr lang="it-IT" sz="2200" dirty="0"/>
              <a:t>Il sistema di attaccamento, il primo sistema sociale ad attivarsi nel corso della vita, si è evoluto per </a:t>
            </a:r>
            <a:r>
              <a:rPr lang="it-IT" sz="2200" b="1" dirty="0"/>
              <a:t>incrementare la sopravvivenza </a:t>
            </a:r>
            <a:r>
              <a:rPr lang="it-IT" sz="2200" dirty="0"/>
              <a:t>dei neonati e per </a:t>
            </a:r>
            <a:r>
              <a:rPr lang="it-IT" sz="2200" b="1" dirty="0"/>
              <a:t>garantire il successo riproduttivo </a:t>
            </a:r>
            <a:r>
              <a:rPr lang="it-IT" sz="2200" dirty="0"/>
              <a:t>mantenendo la vicinanza a figure di accudimento, al fine di ottenere sicurezza e protezione (</a:t>
            </a:r>
            <a:r>
              <a:rPr lang="it-IT" sz="2200" dirty="0" err="1"/>
              <a:t>Bowlby</a:t>
            </a:r>
            <a:r>
              <a:rPr lang="it-IT" sz="2200" dirty="0"/>
              <a:t>, 1969/1982, 1973). </a:t>
            </a:r>
          </a:p>
          <a:p>
            <a:pPr marL="0" indent="0" algn="just">
              <a:lnSpc>
                <a:spcPts val="2400"/>
              </a:lnSpc>
              <a:spcBef>
                <a:spcPts val="0"/>
              </a:spcBef>
              <a:spcAft>
                <a:spcPts val="0"/>
              </a:spcAft>
              <a:buNone/>
            </a:pPr>
            <a:endParaRPr lang="it-IT" sz="2200" dirty="0"/>
          </a:p>
          <a:p>
            <a:pPr marL="0" indent="0" algn="just">
              <a:lnSpc>
                <a:spcPts val="2400"/>
              </a:lnSpc>
              <a:spcBef>
                <a:spcPts val="0"/>
              </a:spcBef>
              <a:spcAft>
                <a:spcPts val="0"/>
              </a:spcAft>
              <a:buNone/>
            </a:pPr>
            <a:r>
              <a:rPr lang="it-IT" sz="2200" dirty="0"/>
              <a:t>Secondo la teoria dell’attaccamento (</a:t>
            </a:r>
            <a:r>
              <a:rPr lang="it-IT" sz="2200" dirty="0" err="1"/>
              <a:t>Bowlby</a:t>
            </a:r>
            <a:r>
              <a:rPr lang="it-IT" sz="2200" dirty="0"/>
              <a:t>, 1969, 1973, 1980), ogni bambino ha un </a:t>
            </a:r>
            <a:r>
              <a:rPr lang="it-IT" sz="2200" b="1" dirty="0"/>
              <a:t>bisogno innato di attaccamento sicuro</a:t>
            </a:r>
            <a:r>
              <a:rPr lang="it-IT" sz="2200" dirty="0"/>
              <a:t>, cioè la necessità e la capacità di manifestare il proprio sconforto e la tendenza a mettere in atto comportamenti di attaccamento qualora senta minacciata la sua sicurezza.</a:t>
            </a:r>
          </a:p>
          <a:p>
            <a:pPr marL="0" indent="0" algn="just">
              <a:lnSpc>
                <a:spcPts val="2400"/>
              </a:lnSpc>
              <a:spcBef>
                <a:spcPts val="0"/>
              </a:spcBef>
              <a:spcAft>
                <a:spcPts val="0"/>
              </a:spcAft>
              <a:buNone/>
            </a:pPr>
            <a:endParaRPr lang="it-IT" sz="2200" dirty="0"/>
          </a:p>
          <a:p>
            <a:pPr marL="0" indent="0" algn="just">
              <a:lnSpc>
                <a:spcPts val="2400"/>
              </a:lnSpc>
              <a:spcBef>
                <a:spcPts val="0"/>
              </a:spcBef>
              <a:spcAft>
                <a:spcPts val="0"/>
              </a:spcAft>
              <a:buNone/>
            </a:pPr>
            <a:r>
              <a:rPr lang="it-IT" sz="2200" dirty="0"/>
              <a:t>In base a questo modello, i bambini avrebbero una meta prefissata consistente nel mantenere il </a:t>
            </a:r>
            <a:r>
              <a:rPr lang="it-IT" sz="2200" i="1" dirty="0"/>
              <a:t>caregiver </a:t>
            </a:r>
            <a:r>
              <a:rPr lang="it-IT" sz="2200" dirty="0"/>
              <a:t>vicino e disponibile. Quando tale condizione non si verifica, viene attivato il sistema dell’attaccamento.</a:t>
            </a:r>
          </a:p>
          <a:p>
            <a:pPr marL="0" indent="0" algn="just">
              <a:lnSpc>
                <a:spcPts val="2400"/>
              </a:lnSpc>
              <a:spcBef>
                <a:spcPts val="0"/>
              </a:spcBef>
              <a:spcAft>
                <a:spcPts val="0"/>
              </a:spcAft>
              <a:buNone/>
            </a:pPr>
            <a:endParaRPr lang="it-IT" sz="2200" dirty="0"/>
          </a:p>
          <a:p>
            <a:pPr marL="0" indent="0" algn="just">
              <a:lnSpc>
                <a:spcPts val="2400"/>
              </a:lnSpc>
              <a:spcBef>
                <a:spcPts val="0"/>
              </a:spcBef>
              <a:spcAft>
                <a:spcPts val="0"/>
              </a:spcAft>
              <a:buNone/>
            </a:pPr>
            <a:r>
              <a:rPr lang="it-IT" sz="2200" dirty="0"/>
              <a:t>Se questo riesce a </a:t>
            </a:r>
            <a:r>
              <a:rPr lang="it-IT" sz="2200" b="1" dirty="0"/>
              <a:t>ripristinare il contatto </a:t>
            </a:r>
            <a:r>
              <a:rPr lang="it-IT" sz="2200" dirty="0"/>
              <a:t>con l’adulto (o dà luogo ad un equivalente psicologico del contatto) allora si disattiva e lascia </a:t>
            </a:r>
            <a:r>
              <a:rPr lang="it-IT" sz="2200" b="1" dirty="0"/>
              <a:t>spazio ad altri sistemi comportamentali </a:t>
            </a:r>
            <a:r>
              <a:rPr lang="it-IT" sz="2200" dirty="0"/>
              <a:t>come, ad esempio, l’esplorazione.</a:t>
            </a:r>
          </a:p>
        </p:txBody>
      </p:sp>
    </p:spTree>
    <p:extLst>
      <p:ext uri="{BB962C8B-B14F-4D97-AF65-F5344CB8AC3E}">
        <p14:creationId xmlns:p14="http://schemas.microsoft.com/office/powerpoint/2010/main" val="3913797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49716"/>
            <a:ext cx="10515600" cy="584786"/>
          </a:xfrm>
        </p:spPr>
        <p:txBody>
          <a:bodyPr anchor="ctr"/>
          <a:lstStyle/>
          <a:p>
            <a:pPr algn="ctr">
              <a:lnSpc>
                <a:spcPts val="3840"/>
              </a:lnSpc>
            </a:pPr>
            <a:r>
              <a:rPr lang="it-IT" sz="3200" b="1" dirty="0">
                <a:latin typeface="Arial Black" panose="020B0A04020102020204" pitchFamily="34" charset="0"/>
                <a:cs typeface="Aharoni" panose="02010803020104030203" pitchFamily="2" charset="-79"/>
              </a:rPr>
              <a:t>Attaccamento</a:t>
            </a:r>
            <a:endParaRPr lang="it-IT" sz="3200" dirty="0">
              <a:latin typeface="Arial Black" panose="020B0A04020102020204" pitchFamily="34" charset="0"/>
            </a:endParaRPr>
          </a:p>
        </p:txBody>
      </p:sp>
      <p:sp>
        <p:nvSpPr>
          <p:cNvPr id="3" name="Segnaposto contenuto 2"/>
          <p:cNvSpPr>
            <a:spLocks noGrp="1"/>
          </p:cNvSpPr>
          <p:nvPr>
            <p:ph idx="1"/>
          </p:nvPr>
        </p:nvSpPr>
        <p:spPr>
          <a:xfrm>
            <a:off x="838200" y="1029811"/>
            <a:ext cx="10515600" cy="5266486"/>
          </a:xfrm>
        </p:spPr>
        <p:txBody>
          <a:bodyPr>
            <a:noAutofit/>
          </a:bodyPr>
          <a:lstStyle/>
          <a:p>
            <a:pPr marL="0" indent="0" algn="just">
              <a:lnSpc>
                <a:spcPts val="2400"/>
              </a:lnSpc>
              <a:spcBef>
                <a:spcPts val="0"/>
              </a:spcBef>
              <a:spcAft>
                <a:spcPts val="0"/>
              </a:spcAft>
              <a:buNone/>
            </a:pPr>
            <a:r>
              <a:rPr lang="it-IT" sz="2000" dirty="0"/>
              <a:t>Gli scambi emotivi che caratterizzano un rapporto di attaccamento sicuro implicano che l’adulto sia in grado di reagire in maniera pronta ed adeguata ai segnali trasmessi dal bambino, con risposte che favoriscano l’amplificazione di stati emozionali positivi e facilitino il controllo di quelli negativi. Esperienze ripetitive di questo tipo vengono registrate nella </a:t>
            </a:r>
            <a:r>
              <a:rPr lang="it-IT" sz="2000" b="1" dirty="0"/>
              <a:t>memoria implicita</a:t>
            </a:r>
            <a:r>
              <a:rPr lang="it-IT" sz="2000" dirty="0"/>
              <a:t>, generano </a:t>
            </a:r>
            <a:r>
              <a:rPr lang="it-IT" sz="2000" b="1" dirty="0"/>
              <a:t>aspettative</a:t>
            </a:r>
            <a:r>
              <a:rPr lang="it-IT" sz="2000" dirty="0"/>
              <a:t> e quindi danno origine a </a:t>
            </a:r>
            <a:r>
              <a:rPr lang="it-IT" sz="2000" b="1" dirty="0"/>
              <a:t>schemi o modelli mentali</a:t>
            </a:r>
            <a:r>
              <a:rPr lang="it-IT" sz="2000" dirty="0"/>
              <a:t> di attaccamento (modelli operativi interni). </a:t>
            </a:r>
          </a:p>
          <a:p>
            <a:pPr marL="0" indent="0" algn="just">
              <a:lnSpc>
                <a:spcPts val="2400"/>
              </a:lnSpc>
              <a:spcBef>
                <a:spcPts val="0"/>
              </a:spcBef>
              <a:spcAft>
                <a:spcPts val="0"/>
              </a:spcAft>
              <a:buNone/>
            </a:pPr>
            <a:endParaRPr lang="it-IT" sz="2000" dirty="0"/>
          </a:p>
          <a:p>
            <a:pPr marL="0" indent="0" algn="just">
              <a:lnSpc>
                <a:spcPts val="2400"/>
              </a:lnSpc>
              <a:spcBef>
                <a:spcPts val="0"/>
              </a:spcBef>
              <a:spcAft>
                <a:spcPts val="0"/>
              </a:spcAft>
              <a:buNone/>
            </a:pPr>
            <a:r>
              <a:rPr lang="it-IT" sz="2000" dirty="0"/>
              <a:t>Un </a:t>
            </a:r>
            <a:r>
              <a:rPr lang="it-IT" sz="2000" b="1" dirty="0"/>
              <a:t>modello operativo interno</a:t>
            </a:r>
            <a:r>
              <a:rPr lang="it-IT" sz="2000" dirty="0"/>
              <a:t> di attaccamento è una forma di schema o modello mentale attraverso il quale la memoria implicita crea generalizzazioni che riassumono le esperienze vissute. Tali modelli permettono alla mente di interpretare più rapidamente le nuove esperienze e l’aiutano a prevedere, nelle diverse situazioni, quelli che probabilmente saranno gli avvenimenti immediatamente successivi. </a:t>
            </a:r>
          </a:p>
          <a:p>
            <a:pPr marL="0" indent="0" algn="just">
              <a:lnSpc>
                <a:spcPts val="2400"/>
              </a:lnSpc>
              <a:spcBef>
                <a:spcPts val="0"/>
              </a:spcBef>
              <a:spcAft>
                <a:spcPts val="0"/>
              </a:spcAft>
              <a:buNone/>
            </a:pPr>
            <a:endParaRPr lang="it-IT" sz="2000" dirty="0"/>
          </a:p>
          <a:p>
            <a:pPr marL="0" indent="0" algn="just">
              <a:lnSpc>
                <a:spcPts val="2400"/>
              </a:lnSpc>
              <a:spcBef>
                <a:spcPts val="0"/>
              </a:spcBef>
              <a:spcAft>
                <a:spcPts val="0"/>
              </a:spcAft>
              <a:buNone/>
            </a:pPr>
            <a:r>
              <a:rPr lang="it-IT" sz="2000" dirty="0"/>
              <a:t>I modelli operativi interni di attaccamento esercitano dunque un ruolo cruciale nella </a:t>
            </a:r>
            <a:r>
              <a:rPr lang="it-IT" sz="2000" b="1" dirty="0"/>
              <a:t>genesi del sistema mentale di autoregolazione delle emozioni</a:t>
            </a:r>
            <a:r>
              <a:rPr lang="it-IT" sz="2000" dirty="0"/>
              <a:t> influenzando il modo in cui la persona </a:t>
            </a:r>
            <a:r>
              <a:rPr lang="it-IT" sz="2000" b="1" dirty="0"/>
              <a:t>si conforta da sola</a:t>
            </a:r>
            <a:r>
              <a:rPr lang="it-IT" sz="2000" dirty="0"/>
              <a:t> oppure </a:t>
            </a:r>
            <a:r>
              <a:rPr lang="it-IT" sz="2000" b="1" dirty="0"/>
              <a:t>cerca conforto</a:t>
            </a:r>
            <a:r>
              <a:rPr lang="it-IT" sz="2000" dirty="0"/>
              <a:t>, essendo anche alla base di un atteggiamento negativo di fronte alle proprie emozioni di richiesta di aiuto (</a:t>
            </a:r>
            <a:r>
              <a:rPr lang="it-IT" sz="2000" dirty="0" err="1"/>
              <a:t>Siegel</a:t>
            </a:r>
            <a:r>
              <a:rPr lang="it-IT" sz="2000" dirty="0"/>
              <a:t>, 1999; Liotti, 2005; </a:t>
            </a:r>
            <a:r>
              <a:rPr lang="it-IT" sz="2000" dirty="0" err="1"/>
              <a:t>Cozolino</a:t>
            </a:r>
            <a:r>
              <a:rPr lang="it-IT" sz="2000" dirty="0"/>
              <a:t>, 2006)).</a:t>
            </a:r>
          </a:p>
        </p:txBody>
      </p:sp>
    </p:spTree>
    <p:extLst>
      <p:ext uri="{BB962C8B-B14F-4D97-AF65-F5344CB8AC3E}">
        <p14:creationId xmlns:p14="http://schemas.microsoft.com/office/powerpoint/2010/main" val="249338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87572"/>
            <a:ext cx="10515600" cy="584786"/>
          </a:xfrm>
        </p:spPr>
        <p:txBody>
          <a:bodyPr anchor="ctr"/>
          <a:lstStyle/>
          <a:p>
            <a:pPr algn="ctr"/>
            <a:r>
              <a:rPr lang="it-IT" sz="3200" b="1" dirty="0">
                <a:latin typeface="Arial Black" panose="020B0A04020102020204" pitchFamily="34" charset="0"/>
                <a:cs typeface="Aharoni" panose="02010803020104030203" pitchFamily="2" charset="-79"/>
              </a:rPr>
              <a:t>Attaccamento</a:t>
            </a:r>
            <a:endParaRPr lang="it-IT" sz="3200" dirty="0">
              <a:latin typeface="Arial Black" panose="020B0A04020102020204" pitchFamily="34" charset="0"/>
            </a:endParaRPr>
          </a:p>
        </p:txBody>
      </p:sp>
      <p:sp>
        <p:nvSpPr>
          <p:cNvPr id="3" name="Segnaposto contenuto 2"/>
          <p:cNvSpPr>
            <a:spLocks noGrp="1"/>
          </p:cNvSpPr>
          <p:nvPr>
            <p:ph idx="1"/>
          </p:nvPr>
        </p:nvSpPr>
        <p:spPr>
          <a:xfrm>
            <a:off x="838200" y="958788"/>
            <a:ext cx="10515600" cy="5218175"/>
          </a:xfrm>
        </p:spPr>
        <p:txBody>
          <a:bodyPr>
            <a:normAutofit/>
          </a:bodyPr>
          <a:lstStyle/>
          <a:p>
            <a:pPr marL="0" indent="0" algn="just">
              <a:lnSpc>
                <a:spcPts val="3200"/>
              </a:lnSpc>
              <a:spcBef>
                <a:spcPts val="0"/>
              </a:spcBef>
              <a:spcAft>
                <a:spcPts val="0"/>
              </a:spcAft>
              <a:buNone/>
            </a:pPr>
            <a:r>
              <a:rPr lang="it-IT" sz="2100" dirty="0"/>
              <a:t>Se a questo modello interno corrisponde un senso di sicurezza, il bambino sarà in grado di esplorare il mondo, di maturare e di separarsi dal genitore in maniera sana. </a:t>
            </a:r>
          </a:p>
          <a:p>
            <a:pPr marL="0" indent="0" algn="just">
              <a:lnSpc>
                <a:spcPts val="3200"/>
              </a:lnSpc>
              <a:spcBef>
                <a:spcPts val="0"/>
              </a:spcBef>
              <a:spcAft>
                <a:spcPts val="0"/>
              </a:spcAft>
              <a:buNone/>
            </a:pPr>
            <a:endParaRPr lang="it-IT" sz="2100" dirty="0"/>
          </a:p>
          <a:p>
            <a:pPr marL="0" indent="0" algn="just">
              <a:lnSpc>
                <a:spcPts val="3200"/>
              </a:lnSpc>
              <a:spcBef>
                <a:spcPts val="0"/>
              </a:spcBef>
              <a:spcAft>
                <a:spcPts val="0"/>
              </a:spcAft>
              <a:buNone/>
            </a:pPr>
            <a:r>
              <a:rPr lang="it-IT" sz="2100" dirty="0"/>
              <a:t>Al contrario, se la relazione di attaccamento è problematica, il modello operativo interno che ne deriva non fornirà al bambino una base sicura, ed avrà effetti negativi sullo sviluppo dei suoi comportamenti e del suo funzionamento mentale. Si svilupperanno in questo modo forme di </a:t>
            </a:r>
            <a:r>
              <a:rPr lang="it-IT" sz="2100" b="1" dirty="0"/>
              <a:t>attaccamento insicuro o disorganizzato</a:t>
            </a:r>
            <a:r>
              <a:rPr lang="it-IT" sz="2100" dirty="0"/>
              <a:t>. </a:t>
            </a:r>
          </a:p>
          <a:p>
            <a:pPr marL="0" indent="0" algn="just">
              <a:lnSpc>
                <a:spcPts val="3200"/>
              </a:lnSpc>
              <a:spcBef>
                <a:spcPts val="0"/>
              </a:spcBef>
              <a:spcAft>
                <a:spcPts val="0"/>
              </a:spcAft>
              <a:buNone/>
            </a:pPr>
            <a:endParaRPr lang="it-IT" sz="2100" dirty="0"/>
          </a:p>
          <a:p>
            <a:pPr marL="0" indent="0" algn="just">
              <a:lnSpc>
                <a:spcPts val="3200"/>
              </a:lnSpc>
              <a:spcBef>
                <a:spcPts val="0"/>
              </a:spcBef>
              <a:spcAft>
                <a:spcPts val="0"/>
              </a:spcAft>
              <a:buNone/>
            </a:pPr>
            <a:r>
              <a:rPr lang="it-IT" sz="2100" dirty="0"/>
              <a:t>Inoltre si ipotizza che i modelli operativi interni di attaccamento </a:t>
            </a:r>
            <a:r>
              <a:rPr lang="it-IT" sz="2100" b="1" dirty="0"/>
              <a:t>tendano, una volta formatisi, a persistere nel tempo</a:t>
            </a:r>
            <a:r>
              <a:rPr lang="it-IT" sz="2100" dirty="0"/>
              <a:t>. Il cambiamento può avvenire di fronte ad eventi significativi con un forte impatto emotivo, oppure nel caso di una relazione sufficientemente lunga ed emotivamente significativa (</a:t>
            </a:r>
            <a:r>
              <a:rPr lang="it-IT" sz="2100" dirty="0" err="1"/>
              <a:t>Bowlby</a:t>
            </a:r>
            <a:r>
              <a:rPr lang="it-IT" sz="2100" dirty="0"/>
              <a:t>, 1988; Collins e Read, 1990).</a:t>
            </a:r>
          </a:p>
        </p:txBody>
      </p:sp>
    </p:spTree>
    <p:extLst>
      <p:ext uri="{BB962C8B-B14F-4D97-AF65-F5344CB8AC3E}">
        <p14:creationId xmlns:p14="http://schemas.microsoft.com/office/powerpoint/2010/main" val="22952369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3914</Words>
  <Application>Microsoft Office PowerPoint</Application>
  <PresentationFormat>Widescreen</PresentationFormat>
  <Paragraphs>170</Paragraphs>
  <Slides>33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33</vt:i4>
      </vt:variant>
    </vt:vector>
  </HeadingPairs>
  <TitlesOfParts>
    <vt:vector size="40" baseType="lpstr">
      <vt:lpstr>Aharoni</vt:lpstr>
      <vt:lpstr>Arial</vt:lpstr>
      <vt:lpstr>Arial Black</vt:lpstr>
      <vt:lpstr>Arial Unicode MS</vt:lpstr>
      <vt:lpstr>Calibri</vt:lpstr>
      <vt:lpstr>Calibri Light</vt:lpstr>
      <vt:lpstr>Tema di Office</vt:lpstr>
      <vt:lpstr>Dall’emozione al progetto di vita   Evoluzione e sviluppo dell’architettura motivazionale umana</vt:lpstr>
      <vt:lpstr>Sistemi motivazionali interpersonali</vt:lpstr>
      <vt:lpstr>Presentazione standard di PowerPoint</vt:lpstr>
      <vt:lpstr>Presentazione standard di PowerPoint</vt:lpstr>
      <vt:lpstr>Sistemi motivazionali interpersonali</vt:lpstr>
      <vt:lpstr>Attaccamento</vt:lpstr>
      <vt:lpstr>Attaccamento</vt:lpstr>
      <vt:lpstr>Attaccamento</vt:lpstr>
      <vt:lpstr>Attaccamento</vt:lpstr>
      <vt:lpstr>Attaccamento</vt:lpstr>
      <vt:lpstr>Porto fidato</vt:lpstr>
      <vt:lpstr>Ansia da separazione</vt:lpstr>
      <vt:lpstr>Mantenimento della vicinanza</vt:lpstr>
      <vt:lpstr>Base sicura</vt:lpstr>
      <vt:lpstr>Classificazioni di attaccamento infantile</vt:lpstr>
      <vt:lpstr>Attaccamento in età adulta</vt:lpstr>
      <vt:lpstr>Attaccamento in età adulta</vt:lpstr>
      <vt:lpstr>Attaccamento in età adulta</vt:lpstr>
      <vt:lpstr>Attaccamento in età adulta</vt:lpstr>
      <vt:lpstr>Attaccamento in età adulta</vt:lpstr>
      <vt:lpstr>Metacognizione</vt:lpstr>
      <vt:lpstr>Metacognizione</vt:lpstr>
      <vt:lpstr>Nascita della coscienza</vt:lpstr>
      <vt:lpstr>Coscienza interpersonale</vt:lpstr>
      <vt:lpstr>Ordini di coscienza</vt:lpstr>
      <vt:lpstr>Narrazione</vt:lpstr>
      <vt:lpstr>Narrazione</vt:lpstr>
      <vt:lpstr>Narrazione</vt:lpstr>
      <vt:lpstr>Narrazione</vt:lpstr>
      <vt:lpstr>Coscienza e Responsabilità</vt:lpstr>
      <vt:lpstr>Coscienza e Libertà</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Emiliano Lambiase</dc:creator>
  <cp:lastModifiedBy>Emiliano Lambiase</cp:lastModifiedBy>
  <cp:revision>16</cp:revision>
  <dcterms:created xsi:type="dcterms:W3CDTF">2019-06-30T15:15:27Z</dcterms:created>
  <dcterms:modified xsi:type="dcterms:W3CDTF">2019-12-13T14:47:06Z</dcterms:modified>
</cp:coreProperties>
</file>