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315" r:id="rId3"/>
    <p:sldId id="319" r:id="rId4"/>
    <p:sldId id="316" r:id="rId5"/>
    <p:sldId id="318" r:id="rId6"/>
    <p:sldId id="317" r:id="rId7"/>
    <p:sldId id="257" r:id="rId8"/>
    <p:sldId id="258" r:id="rId9"/>
    <p:sldId id="259" r:id="rId10"/>
    <p:sldId id="260" r:id="rId11"/>
    <p:sldId id="261" r:id="rId12"/>
    <p:sldId id="262" r:id="rId13"/>
    <p:sldId id="263" r:id="rId14"/>
    <p:sldId id="264" r:id="rId15"/>
    <p:sldId id="265" r:id="rId16"/>
    <p:sldId id="266" r:id="rId17"/>
    <p:sldId id="320"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8" r:id="rId38"/>
    <p:sldId id="289" r:id="rId39"/>
    <p:sldId id="290" r:id="rId40"/>
    <p:sldId id="292" r:id="rId41"/>
    <p:sldId id="293" r:id="rId42"/>
    <p:sldId id="294" r:id="rId43"/>
    <p:sldId id="295" r:id="rId44"/>
    <p:sldId id="296" r:id="rId45"/>
    <p:sldId id="297" r:id="rId46"/>
    <p:sldId id="299" r:id="rId47"/>
    <p:sldId id="300"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6858000" type="screen4x3"/>
  <p:notesSz cx="6858000" cy="9144000"/>
  <p:defaultTextStyle>
    <a:defPPr>
      <a:defRPr lang="it-IT"/>
    </a:defPPr>
    <a:lvl1pPr algn="l" defTabSz="457200" rtl="0" fontAlgn="base">
      <a:spcBef>
        <a:spcPct val="0"/>
      </a:spcBef>
      <a:spcAft>
        <a:spcPct val="0"/>
      </a:spcAft>
      <a:defRPr kern="1200">
        <a:solidFill>
          <a:schemeClr val="tx1"/>
        </a:solidFill>
        <a:latin typeface="Arial" charset="0"/>
        <a:ea typeface="ＭＳ Ｐゴシック" pitchFamily="-112"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12"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12"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12"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12" charset="-128"/>
        <a:cs typeface="+mn-cs"/>
      </a:defRPr>
    </a:lvl5pPr>
    <a:lvl6pPr marL="2286000" algn="l" defTabSz="914400" rtl="0" eaLnBrk="1" latinLnBrk="0" hangingPunct="1">
      <a:defRPr kern="1200">
        <a:solidFill>
          <a:schemeClr val="tx1"/>
        </a:solidFill>
        <a:latin typeface="Arial" charset="0"/>
        <a:ea typeface="ＭＳ Ｐゴシック" pitchFamily="-112" charset="-128"/>
        <a:cs typeface="+mn-cs"/>
      </a:defRPr>
    </a:lvl6pPr>
    <a:lvl7pPr marL="2743200" algn="l" defTabSz="914400" rtl="0" eaLnBrk="1" latinLnBrk="0" hangingPunct="1">
      <a:defRPr kern="1200">
        <a:solidFill>
          <a:schemeClr val="tx1"/>
        </a:solidFill>
        <a:latin typeface="Arial" charset="0"/>
        <a:ea typeface="ＭＳ Ｐゴシック" pitchFamily="-112" charset="-128"/>
        <a:cs typeface="+mn-cs"/>
      </a:defRPr>
    </a:lvl7pPr>
    <a:lvl8pPr marL="3200400" algn="l" defTabSz="914400" rtl="0" eaLnBrk="1" latinLnBrk="0" hangingPunct="1">
      <a:defRPr kern="1200">
        <a:solidFill>
          <a:schemeClr val="tx1"/>
        </a:solidFill>
        <a:latin typeface="Arial" charset="0"/>
        <a:ea typeface="ＭＳ Ｐゴシック" pitchFamily="-112" charset="-128"/>
        <a:cs typeface="+mn-cs"/>
      </a:defRPr>
    </a:lvl8pPr>
    <a:lvl9pPr marL="3657600" algn="l" defTabSz="914400" rtl="0" eaLnBrk="1" latinLnBrk="0" hangingPunct="1">
      <a:defRPr kern="1200">
        <a:solidFill>
          <a:schemeClr val="tx1"/>
        </a:solidFill>
        <a:latin typeface="Arial"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100" d="100"/>
          <a:sy n="100" d="100"/>
        </p:scale>
        <p:origin x="-43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8" name="Titolo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it-IT" smtClean="0"/>
              <a:t>Fare clic per modificare stile</a:t>
            </a:r>
            <a:endParaRPr lang="en-US"/>
          </a:p>
        </p:txBody>
      </p:sp>
      <p:sp>
        <p:nvSpPr>
          <p:cNvPr id="9" name="Sottotito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4" name="Segnaposto data 13"/>
          <p:cNvSpPr>
            <a:spLocks noGrp="1"/>
          </p:cNvSpPr>
          <p:nvPr>
            <p:ph type="dt" sz="half" idx="10"/>
          </p:nvPr>
        </p:nvSpPr>
        <p:spPr/>
        <p:txBody>
          <a:bodyPr/>
          <a:lstStyle>
            <a:lvl1pPr>
              <a:defRPr/>
            </a:lvl1pPr>
          </a:lstStyle>
          <a:p>
            <a:fld id="{6F75B64F-2C2B-492F-B5A3-077AD0BCD198}" type="datetime1">
              <a:rPr lang="it-IT"/>
              <a:pPr/>
              <a:t>01/02/2014</a:t>
            </a:fld>
            <a:endParaRPr lang="it-IT"/>
          </a:p>
        </p:txBody>
      </p:sp>
      <p:sp>
        <p:nvSpPr>
          <p:cNvPr id="5" name="Segnaposto piè di pagina 2"/>
          <p:cNvSpPr>
            <a:spLocks noGrp="1"/>
          </p:cNvSpPr>
          <p:nvPr>
            <p:ph type="ftr" sz="quarter" idx="11"/>
          </p:nvPr>
        </p:nvSpPr>
        <p:spPr/>
        <p:txBody>
          <a:bodyPr/>
          <a:lstStyle>
            <a:lvl1pPr>
              <a:defRPr/>
            </a:lvl1pPr>
          </a:lstStyle>
          <a:p>
            <a:endParaRPr lang="it-IT"/>
          </a:p>
        </p:txBody>
      </p:sp>
      <p:sp>
        <p:nvSpPr>
          <p:cNvPr id="6" name="Segnaposto numero diapositiva 22"/>
          <p:cNvSpPr>
            <a:spLocks noGrp="1"/>
          </p:cNvSpPr>
          <p:nvPr>
            <p:ph type="sldNum" sz="quarter" idx="12"/>
          </p:nvPr>
        </p:nvSpPr>
        <p:spPr/>
        <p:txBody>
          <a:bodyPr/>
          <a:lstStyle>
            <a:lvl1pPr>
              <a:defRPr/>
            </a:lvl1pPr>
          </a:lstStyle>
          <a:p>
            <a:fld id="{FEA60CB3-BE61-447F-8BD8-3C4B3DB3FEAE}" type="slidenum">
              <a:rPr lang="it-IT"/>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3"/>
          <p:cNvSpPr>
            <a:spLocks noGrp="1"/>
          </p:cNvSpPr>
          <p:nvPr>
            <p:ph type="dt" sz="half" idx="10"/>
          </p:nvPr>
        </p:nvSpPr>
        <p:spPr/>
        <p:txBody>
          <a:bodyPr/>
          <a:lstStyle>
            <a:lvl1pPr>
              <a:defRPr/>
            </a:lvl1pPr>
          </a:lstStyle>
          <a:p>
            <a:fld id="{FD44C77F-C5E5-414A-87BE-4FE482DD44A3}" type="datetime1">
              <a:rPr lang="it-IT"/>
              <a:pPr/>
              <a:t>01/02/2014</a:t>
            </a:fld>
            <a:endParaRPr lang="it-IT"/>
          </a:p>
        </p:txBody>
      </p:sp>
      <p:sp>
        <p:nvSpPr>
          <p:cNvPr id="5" name="Segnaposto piè di pagina 2"/>
          <p:cNvSpPr>
            <a:spLocks noGrp="1"/>
          </p:cNvSpPr>
          <p:nvPr>
            <p:ph type="ftr" sz="quarter" idx="11"/>
          </p:nvPr>
        </p:nvSpPr>
        <p:spPr/>
        <p:txBody>
          <a:bodyPr/>
          <a:lstStyle>
            <a:lvl1pPr>
              <a:defRPr/>
            </a:lvl1pPr>
          </a:lstStyle>
          <a:p>
            <a:endParaRPr lang="it-IT"/>
          </a:p>
        </p:txBody>
      </p:sp>
      <p:sp>
        <p:nvSpPr>
          <p:cNvPr id="6" name="Segnaposto numero diapositiva 22"/>
          <p:cNvSpPr>
            <a:spLocks noGrp="1"/>
          </p:cNvSpPr>
          <p:nvPr>
            <p:ph type="sldNum" sz="quarter" idx="12"/>
          </p:nvPr>
        </p:nvSpPr>
        <p:spPr/>
        <p:txBody>
          <a:bodyPr/>
          <a:lstStyle>
            <a:lvl1pPr>
              <a:defRPr/>
            </a:lvl1pPr>
          </a:lstStyle>
          <a:p>
            <a:fld id="{A34FBB3D-7351-4369-8BBC-DBBC6A963EF0}" type="slidenum">
              <a:rPr lang="it-IT"/>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3"/>
          <p:cNvSpPr>
            <a:spLocks noGrp="1"/>
          </p:cNvSpPr>
          <p:nvPr>
            <p:ph type="dt" sz="half" idx="10"/>
          </p:nvPr>
        </p:nvSpPr>
        <p:spPr/>
        <p:txBody>
          <a:bodyPr/>
          <a:lstStyle>
            <a:lvl1pPr>
              <a:defRPr/>
            </a:lvl1pPr>
          </a:lstStyle>
          <a:p>
            <a:fld id="{7EB69979-0C47-4701-9649-C0ED1CFDB33A}" type="datetime1">
              <a:rPr lang="it-IT"/>
              <a:pPr/>
              <a:t>01/02/2014</a:t>
            </a:fld>
            <a:endParaRPr lang="it-IT"/>
          </a:p>
        </p:txBody>
      </p:sp>
      <p:sp>
        <p:nvSpPr>
          <p:cNvPr id="5" name="Segnaposto piè di pagina 2"/>
          <p:cNvSpPr>
            <a:spLocks noGrp="1"/>
          </p:cNvSpPr>
          <p:nvPr>
            <p:ph type="ftr" sz="quarter" idx="11"/>
          </p:nvPr>
        </p:nvSpPr>
        <p:spPr/>
        <p:txBody>
          <a:bodyPr/>
          <a:lstStyle>
            <a:lvl1pPr>
              <a:defRPr/>
            </a:lvl1pPr>
          </a:lstStyle>
          <a:p>
            <a:endParaRPr lang="it-IT"/>
          </a:p>
        </p:txBody>
      </p:sp>
      <p:sp>
        <p:nvSpPr>
          <p:cNvPr id="6" name="Segnaposto numero diapositiva 22"/>
          <p:cNvSpPr>
            <a:spLocks noGrp="1"/>
          </p:cNvSpPr>
          <p:nvPr>
            <p:ph type="sldNum" sz="quarter" idx="12"/>
          </p:nvPr>
        </p:nvSpPr>
        <p:spPr/>
        <p:txBody>
          <a:bodyPr/>
          <a:lstStyle>
            <a:lvl1pPr>
              <a:defRPr/>
            </a:lvl1pPr>
          </a:lstStyle>
          <a:p>
            <a:fld id="{BE7B80AF-46DA-4027-86D4-BA6063CD7FD1}" type="slidenum">
              <a:rPr lang="it-IT"/>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en-US"/>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13"/>
          <p:cNvSpPr>
            <a:spLocks noGrp="1"/>
          </p:cNvSpPr>
          <p:nvPr>
            <p:ph type="dt" sz="half" idx="10"/>
          </p:nvPr>
        </p:nvSpPr>
        <p:spPr/>
        <p:txBody>
          <a:bodyPr/>
          <a:lstStyle>
            <a:lvl1pPr>
              <a:defRPr/>
            </a:lvl1pPr>
          </a:lstStyle>
          <a:p>
            <a:fld id="{4349138D-1D83-4508-B3D3-152A51AE7988}" type="datetime1">
              <a:rPr lang="it-IT"/>
              <a:pPr/>
              <a:t>01/02/2014</a:t>
            </a:fld>
            <a:endParaRPr lang="it-IT"/>
          </a:p>
        </p:txBody>
      </p:sp>
      <p:sp>
        <p:nvSpPr>
          <p:cNvPr id="5" name="Segnaposto piè di pagina 2"/>
          <p:cNvSpPr>
            <a:spLocks noGrp="1"/>
          </p:cNvSpPr>
          <p:nvPr>
            <p:ph type="ftr" sz="quarter" idx="11"/>
          </p:nvPr>
        </p:nvSpPr>
        <p:spPr/>
        <p:txBody>
          <a:bodyPr/>
          <a:lstStyle>
            <a:lvl1pPr>
              <a:defRPr/>
            </a:lvl1pPr>
          </a:lstStyle>
          <a:p>
            <a:endParaRPr lang="it-IT"/>
          </a:p>
        </p:txBody>
      </p:sp>
      <p:sp>
        <p:nvSpPr>
          <p:cNvPr id="6" name="Segnaposto numero diapositiva 22"/>
          <p:cNvSpPr>
            <a:spLocks noGrp="1"/>
          </p:cNvSpPr>
          <p:nvPr>
            <p:ph type="sldNum" sz="quarter" idx="12"/>
          </p:nvPr>
        </p:nvSpPr>
        <p:spPr/>
        <p:txBody>
          <a:bodyPr/>
          <a:lstStyle>
            <a:lvl1pPr>
              <a:defRPr/>
            </a:lvl1pPr>
          </a:lstStyle>
          <a:p>
            <a:fld id="{57667304-147A-4B3C-B465-A7415DB0079F}" type="slidenum">
              <a:rPr lang="it-IT"/>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it-IT" smtClean="0"/>
              <a:t>Fare clic per modificare stile</a:t>
            </a:r>
            <a:endParaRPr lang="en-US"/>
          </a:p>
        </p:txBody>
      </p:sp>
      <p:sp>
        <p:nvSpPr>
          <p:cNvPr id="3" name="Segnaposto testo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smtClean="0"/>
              <a:t>Fare clic per modificare gli stili del testo dello schema</a:t>
            </a:r>
          </a:p>
        </p:txBody>
      </p:sp>
      <p:sp>
        <p:nvSpPr>
          <p:cNvPr id="4" name="Segnaposto data 13"/>
          <p:cNvSpPr>
            <a:spLocks noGrp="1"/>
          </p:cNvSpPr>
          <p:nvPr>
            <p:ph type="dt" sz="half" idx="10"/>
          </p:nvPr>
        </p:nvSpPr>
        <p:spPr/>
        <p:txBody>
          <a:bodyPr/>
          <a:lstStyle>
            <a:lvl1pPr>
              <a:defRPr/>
            </a:lvl1pPr>
          </a:lstStyle>
          <a:p>
            <a:fld id="{1A8C79C8-B739-4DD5-9C8E-E9EDE050C41B}" type="datetime1">
              <a:rPr lang="it-IT"/>
              <a:pPr/>
              <a:t>01/02/2014</a:t>
            </a:fld>
            <a:endParaRPr lang="it-IT"/>
          </a:p>
        </p:txBody>
      </p:sp>
      <p:sp>
        <p:nvSpPr>
          <p:cNvPr id="5" name="Segnaposto piè di pagina 2"/>
          <p:cNvSpPr>
            <a:spLocks noGrp="1"/>
          </p:cNvSpPr>
          <p:nvPr>
            <p:ph type="ftr" sz="quarter" idx="11"/>
          </p:nvPr>
        </p:nvSpPr>
        <p:spPr/>
        <p:txBody>
          <a:bodyPr/>
          <a:lstStyle>
            <a:lvl1pPr>
              <a:defRPr/>
            </a:lvl1pPr>
          </a:lstStyle>
          <a:p>
            <a:endParaRPr lang="it-IT"/>
          </a:p>
        </p:txBody>
      </p:sp>
      <p:sp>
        <p:nvSpPr>
          <p:cNvPr id="6" name="Segnaposto numero diapositiva 22"/>
          <p:cNvSpPr>
            <a:spLocks noGrp="1"/>
          </p:cNvSpPr>
          <p:nvPr>
            <p:ph type="sldNum" sz="quarter" idx="12"/>
          </p:nvPr>
        </p:nvSpPr>
        <p:spPr/>
        <p:txBody>
          <a:bodyPr/>
          <a:lstStyle>
            <a:lvl1pPr>
              <a:defRPr/>
            </a:lvl1pPr>
          </a:lstStyle>
          <a:p>
            <a:fld id="{831A9429-2B63-4D10-A902-7D0B09AA561B}"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en-US"/>
          </a:p>
        </p:txBody>
      </p:sp>
      <p:sp>
        <p:nvSpPr>
          <p:cNvPr id="3" name="Segnaposto contenut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13"/>
          <p:cNvSpPr>
            <a:spLocks noGrp="1"/>
          </p:cNvSpPr>
          <p:nvPr>
            <p:ph type="dt" sz="half" idx="10"/>
          </p:nvPr>
        </p:nvSpPr>
        <p:spPr/>
        <p:txBody>
          <a:bodyPr/>
          <a:lstStyle>
            <a:lvl1pPr>
              <a:defRPr/>
            </a:lvl1pPr>
          </a:lstStyle>
          <a:p>
            <a:fld id="{2A5E1F16-99AD-492E-B60C-AEF32CFCD85E}" type="datetime1">
              <a:rPr lang="it-IT"/>
              <a:pPr/>
              <a:t>01/02/2014</a:t>
            </a:fld>
            <a:endParaRPr lang="it-IT"/>
          </a:p>
        </p:txBody>
      </p:sp>
      <p:sp>
        <p:nvSpPr>
          <p:cNvPr id="6" name="Segnaposto piè di pagina 2"/>
          <p:cNvSpPr>
            <a:spLocks noGrp="1"/>
          </p:cNvSpPr>
          <p:nvPr>
            <p:ph type="ftr" sz="quarter" idx="11"/>
          </p:nvPr>
        </p:nvSpPr>
        <p:spPr/>
        <p:txBody>
          <a:bodyPr/>
          <a:lstStyle>
            <a:lvl1pPr>
              <a:defRPr/>
            </a:lvl1pPr>
          </a:lstStyle>
          <a:p>
            <a:endParaRPr lang="it-IT"/>
          </a:p>
        </p:txBody>
      </p:sp>
      <p:sp>
        <p:nvSpPr>
          <p:cNvPr id="7" name="Segnaposto numero diapositiva 22"/>
          <p:cNvSpPr>
            <a:spLocks noGrp="1"/>
          </p:cNvSpPr>
          <p:nvPr>
            <p:ph type="sldNum" sz="quarter" idx="12"/>
          </p:nvPr>
        </p:nvSpPr>
        <p:spPr/>
        <p:txBody>
          <a:bodyPr/>
          <a:lstStyle>
            <a:lvl1pPr>
              <a:defRPr/>
            </a:lvl1pPr>
          </a:lstStyle>
          <a:p>
            <a:fld id="{0ED9A735-917F-47DD-969B-71F3ADCDC773}" type="slidenum">
              <a:rPr lang="it-IT"/>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lstStyle>
            <a:lvl1pPr>
              <a:defRPr/>
            </a:lvl1pPr>
          </a:lstStyle>
          <a:p>
            <a:r>
              <a:rPr lang="it-IT" smtClean="0"/>
              <a:t>Fare clic per modificare stile</a:t>
            </a:r>
            <a:endParaRPr lang="en-US"/>
          </a:p>
        </p:txBody>
      </p:sp>
      <p:sp>
        <p:nvSpPr>
          <p:cNvPr id="3" name="Segnaposto tes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gli stili del testo dello schema</a:t>
            </a:r>
          </a:p>
        </p:txBody>
      </p:sp>
      <p:sp>
        <p:nvSpPr>
          <p:cNvPr id="4" name="Segnaposto tes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it-IT" smtClean="0"/>
              <a:t>Fare clic per modificare gli stili del testo dello schema</a:t>
            </a:r>
          </a:p>
        </p:txBody>
      </p:sp>
      <p:sp>
        <p:nvSpPr>
          <p:cNvPr id="5" name="Segnaposto contenut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contenut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13"/>
          <p:cNvSpPr>
            <a:spLocks noGrp="1"/>
          </p:cNvSpPr>
          <p:nvPr>
            <p:ph type="dt" sz="half" idx="10"/>
          </p:nvPr>
        </p:nvSpPr>
        <p:spPr/>
        <p:txBody>
          <a:bodyPr/>
          <a:lstStyle>
            <a:lvl1pPr>
              <a:defRPr/>
            </a:lvl1pPr>
          </a:lstStyle>
          <a:p>
            <a:fld id="{FF648FB0-AE4D-4CC6-82C1-8315CA497F38}" type="datetime1">
              <a:rPr lang="it-IT"/>
              <a:pPr/>
              <a:t>01/02/2014</a:t>
            </a:fld>
            <a:endParaRPr lang="it-IT"/>
          </a:p>
        </p:txBody>
      </p:sp>
      <p:sp>
        <p:nvSpPr>
          <p:cNvPr id="8" name="Segnaposto piè di pagina 2"/>
          <p:cNvSpPr>
            <a:spLocks noGrp="1"/>
          </p:cNvSpPr>
          <p:nvPr>
            <p:ph type="ftr" sz="quarter" idx="11"/>
          </p:nvPr>
        </p:nvSpPr>
        <p:spPr/>
        <p:txBody>
          <a:bodyPr/>
          <a:lstStyle>
            <a:lvl1pPr>
              <a:defRPr/>
            </a:lvl1pPr>
          </a:lstStyle>
          <a:p>
            <a:endParaRPr lang="it-IT"/>
          </a:p>
        </p:txBody>
      </p:sp>
      <p:sp>
        <p:nvSpPr>
          <p:cNvPr id="9" name="Segnaposto numero diapositiva 22"/>
          <p:cNvSpPr>
            <a:spLocks noGrp="1"/>
          </p:cNvSpPr>
          <p:nvPr>
            <p:ph type="sldNum" sz="quarter" idx="12"/>
          </p:nvPr>
        </p:nvSpPr>
        <p:spPr/>
        <p:txBody>
          <a:bodyPr/>
          <a:lstStyle>
            <a:lvl1pPr>
              <a:defRPr/>
            </a:lvl1pPr>
          </a:lstStyle>
          <a:p>
            <a:fld id="{9B6F8161-2D56-41E0-B92B-B98A4B5DF0DB}" type="slidenum">
              <a:rPr lang="it-IT"/>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en-US"/>
          </a:p>
        </p:txBody>
      </p:sp>
      <p:sp>
        <p:nvSpPr>
          <p:cNvPr id="3" name="Segnaposto data 13"/>
          <p:cNvSpPr>
            <a:spLocks noGrp="1"/>
          </p:cNvSpPr>
          <p:nvPr>
            <p:ph type="dt" sz="half" idx="10"/>
          </p:nvPr>
        </p:nvSpPr>
        <p:spPr/>
        <p:txBody>
          <a:bodyPr/>
          <a:lstStyle>
            <a:lvl1pPr>
              <a:defRPr/>
            </a:lvl1pPr>
          </a:lstStyle>
          <a:p>
            <a:fld id="{D53F0538-E397-4622-A07A-1BB7D0B0BB6E}" type="datetime1">
              <a:rPr lang="it-IT"/>
              <a:pPr/>
              <a:t>01/02/2014</a:t>
            </a:fld>
            <a:endParaRPr lang="it-IT"/>
          </a:p>
        </p:txBody>
      </p:sp>
      <p:sp>
        <p:nvSpPr>
          <p:cNvPr id="4" name="Segnaposto piè di pagina 2"/>
          <p:cNvSpPr>
            <a:spLocks noGrp="1"/>
          </p:cNvSpPr>
          <p:nvPr>
            <p:ph type="ftr" sz="quarter" idx="11"/>
          </p:nvPr>
        </p:nvSpPr>
        <p:spPr/>
        <p:txBody>
          <a:bodyPr/>
          <a:lstStyle>
            <a:lvl1pPr>
              <a:defRPr/>
            </a:lvl1pPr>
          </a:lstStyle>
          <a:p>
            <a:endParaRPr lang="it-IT"/>
          </a:p>
        </p:txBody>
      </p:sp>
      <p:sp>
        <p:nvSpPr>
          <p:cNvPr id="5" name="Segnaposto numero diapositiva 22"/>
          <p:cNvSpPr>
            <a:spLocks noGrp="1"/>
          </p:cNvSpPr>
          <p:nvPr>
            <p:ph type="sldNum" sz="quarter" idx="12"/>
          </p:nvPr>
        </p:nvSpPr>
        <p:spPr/>
        <p:txBody>
          <a:bodyPr/>
          <a:lstStyle>
            <a:lvl1pPr>
              <a:defRPr/>
            </a:lvl1pPr>
          </a:lstStyle>
          <a:p>
            <a:fld id="{4BD3E62C-A3E4-4521-AC18-93EAA2C765EA}" type="slidenum">
              <a:rPr lang="it-IT"/>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3"/>
          <p:cNvSpPr>
            <a:spLocks noGrp="1"/>
          </p:cNvSpPr>
          <p:nvPr>
            <p:ph type="dt" sz="half" idx="10"/>
          </p:nvPr>
        </p:nvSpPr>
        <p:spPr/>
        <p:txBody>
          <a:bodyPr/>
          <a:lstStyle>
            <a:lvl1pPr>
              <a:defRPr/>
            </a:lvl1pPr>
          </a:lstStyle>
          <a:p>
            <a:fld id="{47D6F0CC-DF32-4EBA-80A3-1BE6064B1436}" type="datetime1">
              <a:rPr lang="it-IT"/>
              <a:pPr/>
              <a:t>01/02/2014</a:t>
            </a:fld>
            <a:endParaRPr lang="it-IT"/>
          </a:p>
        </p:txBody>
      </p:sp>
      <p:sp>
        <p:nvSpPr>
          <p:cNvPr id="3" name="Segnaposto piè di pagina 2"/>
          <p:cNvSpPr>
            <a:spLocks noGrp="1"/>
          </p:cNvSpPr>
          <p:nvPr>
            <p:ph type="ftr" sz="quarter" idx="11"/>
          </p:nvPr>
        </p:nvSpPr>
        <p:spPr/>
        <p:txBody>
          <a:bodyPr/>
          <a:lstStyle>
            <a:lvl1pPr>
              <a:defRPr/>
            </a:lvl1pPr>
          </a:lstStyle>
          <a:p>
            <a:endParaRPr lang="it-IT"/>
          </a:p>
        </p:txBody>
      </p:sp>
      <p:sp>
        <p:nvSpPr>
          <p:cNvPr id="4" name="Segnaposto numero diapositiva 22"/>
          <p:cNvSpPr>
            <a:spLocks noGrp="1"/>
          </p:cNvSpPr>
          <p:nvPr>
            <p:ph type="sldNum" sz="quarter" idx="12"/>
          </p:nvPr>
        </p:nvSpPr>
        <p:spPr/>
        <p:txBody>
          <a:bodyPr/>
          <a:lstStyle>
            <a:lvl1pPr>
              <a:defRPr/>
            </a:lvl1pPr>
          </a:lstStyle>
          <a:p>
            <a:fld id="{0328F733-F60C-4686-A866-10A68FB263C5}" type="slidenum">
              <a:rPr lang="it-IT"/>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it-IT" smtClean="0"/>
              <a:t>Fare clic per modificare stile</a:t>
            </a:r>
            <a:endParaRPr lang="en-US"/>
          </a:p>
        </p:txBody>
      </p:sp>
      <p:sp>
        <p:nvSpPr>
          <p:cNvPr id="3" name="Segnaposto tes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it-IT" smtClean="0"/>
              <a:t>Fare clic per modificare gli stili del testo dello schema</a:t>
            </a:r>
          </a:p>
        </p:txBody>
      </p:sp>
      <p:sp>
        <p:nvSpPr>
          <p:cNvPr id="4" name="Segnaposto contenut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13"/>
          <p:cNvSpPr>
            <a:spLocks noGrp="1"/>
          </p:cNvSpPr>
          <p:nvPr>
            <p:ph type="dt" sz="half" idx="10"/>
          </p:nvPr>
        </p:nvSpPr>
        <p:spPr/>
        <p:txBody>
          <a:bodyPr/>
          <a:lstStyle>
            <a:lvl1pPr>
              <a:defRPr/>
            </a:lvl1pPr>
          </a:lstStyle>
          <a:p>
            <a:fld id="{BB489927-FB04-4F78-873B-85CB83772678}" type="datetime1">
              <a:rPr lang="it-IT"/>
              <a:pPr/>
              <a:t>01/02/2014</a:t>
            </a:fld>
            <a:endParaRPr lang="it-IT"/>
          </a:p>
        </p:txBody>
      </p:sp>
      <p:sp>
        <p:nvSpPr>
          <p:cNvPr id="6" name="Segnaposto piè di pagina 2"/>
          <p:cNvSpPr>
            <a:spLocks noGrp="1"/>
          </p:cNvSpPr>
          <p:nvPr>
            <p:ph type="ftr" sz="quarter" idx="11"/>
          </p:nvPr>
        </p:nvSpPr>
        <p:spPr/>
        <p:txBody>
          <a:bodyPr/>
          <a:lstStyle>
            <a:lvl1pPr>
              <a:defRPr/>
            </a:lvl1pPr>
          </a:lstStyle>
          <a:p>
            <a:endParaRPr lang="it-IT"/>
          </a:p>
        </p:txBody>
      </p:sp>
      <p:sp>
        <p:nvSpPr>
          <p:cNvPr id="7" name="Segnaposto numero diapositiva 22"/>
          <p:cNvSpPr>
            <a:spLocks noGrp="1"/>
          </p:cNvSpPr>
          <p:nvPr>
            <p:ph type="sldNum" sz="quarter" idx="12"/>
          </p:nvPr>
        </p:nvSpPr>
        <p:spPr/>
        <p:txBody>
          <a:bodyPr/>
          <a:lstStyle>
            <a:lvl1pPr>
              <a:defRPr/>
            </a:lvl1pPr>
          </a:lstStyle>
          <a:p>
            <a:fld id="{B32449A1-642C-4C9E-98A9-2EC84B7B536F}" type="slidenum">
              <a:rPr lang="it-IT"/>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it-IT" smtClean="0"/>
              <a:t>Fare clic per modificare stile</a:t>
            </a:r>
            <a:endParaRPr lang="en-US"/>
          </a:p>
        </p:txBody>
      </p:sp>
      <p:sp>
        <p:nvSpPr>
          <p:cNvPr id="3" name="Segnaposto immagin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it-IT" noProof="0" smtClean="0"/>
              <a:t>Fare clic sull'icona per inserire un'immagine</a:t>
            </a:r>
            <a:endParaRPr lang="en-US" noProof="0" dirty="0"/>
          </a:p>
        </p:txBody>
      </p:sp>
      <p:sp>
        <p:nvSpPr>
          <p:cNvPr id="4" name="Segnaposto testo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it-IT" smtClean="0"/>
              <a:t>Fare clic per modificare gli stili del testo dello schema</a:t>
            </a:r>
          </a:p>
        </p:txBody>
      </p:sp>
      <p:sp>
        <p:nvSpPr>
          <p:cNvPr id="5" name="Segnaposto data 13"/>
          <p:cNvSpPr>
            <a:spLocks noGrp="1"/>
          </p:cNvSpPr>
          <p:nvPr>
            <p:ph type="dt" sz="half" idx="10"/>
          </p:nvPr>
        </p:nvSpPr>
        <p:spPr/>
        <p:txBody>
          <a:bodyPr/>
          <a:lstStyle>
            <a:lvl1pPr>
              <a:defRPr/>
            </a:lvl1pPr>
          </a:lstStyle>
          <a:p>
            <a:fld id="{0EA02887-3B4D-4F42-A206-A987DFE35BA7}" type="datetime1">
              <a:rPr lang="it-IT"/>
              <a:pPr/>
              <a:t>01/02/2014</a:t>
            </a:fld>
            <a:endParaRPr lang="it-IT"/>
          </a:p>
        </p:txBody>
      </p:sp>
      <p:sp>
        <p:nvSpPr>
          <p:cNvPr id="6" name="Segnaposto piè di pagina 2"/>
          <p:cNvSpPr>
            <a:spLocks noGrp="1"/>
          </p:cNvSpPr>
          <p:nvPr>
            <p:ph type="ftr" sz="quarter" idx="11"/>
          </p:nvPr>
        </p:nvSpPr>
        <p:spPr/>
        <p:txBody>
          <a:bodyPr/>
          <a:lstStyle>
            <a:lvl1pPr>
              <a:defRPr/>
            </a:lvl1pPr>
          </a:lstStyle>
          <a:p>
            <a:endParaRPr lang="it-IT"/>
          </a:p>
        </p:txBody>
      </p:sp>
      <p:sp>
        <p:nvSpPr>
          <p:cNvPr id="7" name="Segnaposto numero diapositiva 22"/>
          <p:cNvSpPr>
            <a:spLocks noGrp="1"/>
          </p:cNvSpPr>
          <p:nvPr>
            <p:ph type="sldNum" sz="quarter" idx="12"/>
          </p:nvPr>
        </p:nvSpPr>
        <p:spPr/>
        <p:txBody>
          <a:bodyPr/>
          <a:lstStyle>
            <a:lvl1pPr>
              <a:defRPr/>
            </a:lvl1pPr>
          </a:lstStyle>
          <a:p>
            <a:fld id="{D981E9F0-8A50-4CC8-8625-325865BAEB42}" type="slidenum">
              <a:rPr lang="it-IT"/>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Segnaposto titolo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it-IT" smtClean="0"/>
              <a:t>Fare clic per modificare stile</a:t>
            </a:r>
            <a:endParaRPr lang="en-US" smtClean="0"/>
          </a:p>
        </p:txBody>
      </p:sp>
      <p:sp>
        <p:nvSpPr>
          <p:cNvPr id="1027" name="Segnaposto testo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Segnaposto data 13"/>
          <p:cNvSpPr>
            <a:spLocks noGrp="1"/>
          </p:cNvSpPr>
          <p:nvPr>
            <p:ph type="dt" sz="half" idx="2"/>
          </p:nvPr>
        </p:nvSpPr>
        <p:spPr>
          <a:xfrm>
            <a:off x="457200"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200">
                <a:solidFill>
                  <a:srgbClr val="BCBCBC"/>
                </a:solidFill>
                <a:latin typeface="Book Antiqua" pitchFamily="-112" charset="0"/>
              </a:defRPr>
            </a:lvl1pPr>
          </a:lstStyle>
          <a:p>
            <a:fld id="{DB46BE57-E37F-4898-B5F2-56A17264D6B7}" type="datetime1">
              <a:rPr lang="it-IT"/>
              <a:pPr/>
              <a:t>01/02/2014</a:t>
            </a:fld>
            <a:endParaRPr lang="it-IT"/>
          </a:p>
        </p:txBody>
      </p:sp>
      <p:sp>
        <p:nvSpPr>
          <p:cNvPr id="3" name="Segnaposto piè di pagina 2"/>
          <p:cNvSpPr>
            <a:spLocks noGrp="1"/>
          </p:cNvSpPr>
          <p:nvPr>
            <p:ph type="ftr" sz="quarter" idx="3"/>
          </p:nvPr>
        </p:nvSpPr>
        <p:spPr>
          <a:xfrm>
            <a:off x="3124200" y="6416675"/>
            <a:ext cx="2895600" cy="365125"/>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CBCBC"/>
                </a:solidFill>
                <a:latin typeface="Book Antiqua" pitchFamily="-112" charset="0"/>
              </a:defRPr>
            </a:lvl1pPr>
          </a:lstStyle>
          <a:p>
            <a:endParaRPr lang="it-IT"/>
          </a:p>
        </p:txBody>
      </p:sp>
      <p:sp>
        <p:nvSpPr>
          <p:cNvPr id="23" name="Segnaposto numero diapositiva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sz="1200">
                <a:solidFill>
                  <a:srgbClr val="BCBCBC"/>
                </a:solidFill>
                <a:latin typeface="Book Antiqua" pitchFamily="-112" charset="0"/>
              </a:defRPr>
            </a:lvl1pPr>
          </a:lstStyle>
          <a:p>
            <a:fld id="{4F5CA9A2-07EA-4509-AA5E-5671A3670D7B}" type="slidenum">
              <a:rPr lang="it-IT"/>
              <a:pPr/>
              <a:t>‹N›</a:t>
            </a:fld>
            <a:endParaRPr lang="it-I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ＭＳ Ｐゴシック" pitchFamily="34" charset="-128"/>
          <a:cs typeface="ＭＳ Ｐゴシック" pitchFamily="34" charset="-128"/>
        </a:defRPr>
      </a:lvl1pPr>
      <a:lvl2pPr algn="ctr" rtl="0" eaLnBrk="0" fontAlgn="base" hangingPunct="0">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2pPr>
      <a:lvl3pPr algn="ctr" rtl="0" eaLnBrk="0" fontAlgn="base" hangingPunct="0">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3pPr>
      <a:lvl4pPr algn="ctr" rtl="0" eaLnBrk="0" fontAlgn="base" hangingPunct="0">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4pPr>
      <a:lvl5pPr algn="ctr" rtl="0" eaLnBrk="0" fontAlgn="base" hangingPunct="0">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5pPr>
      <a:lvl6pPr marL="457200" algn="ctr" rtl="0" fontAlgn="base">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6pPr>
      <a:lvl7pPr marL="914400" algn="ctr" rtl="0" fontAlgn="base">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7pPr>
      <a:lvl8pPr marL="1371600" algn="ctr" rtl="0" fontAlgn="base">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8pPr>
      <a:lvl9pPr marL="1828800" algn="ctr" rtl="0" fontAlgn="base">
        <a:spcBef>
          <a:spcPct val="0"/>
        </a:spcBef>
        <a:spcAft>
          <a:spcPct val="0"/>
        </a:spcAft>
        <a:defRPr sz="4100" b="1">
          <a:solidFill>
            <a:schemeClr val="tx1"/>
          </a:solidFill>
          <a:latin typeface="Lucida Sans" pitchFamily="34" charset="0"/>
          <a:ea typeface="ＭＳ Ｐゴシック" pitchFamily="34" charset="-128"/>
          <a:cs typeface="ＭＳ Ｐゴシック" pitchFamily="34" charset="-128"/>
        </a:defRPr>
      </a:lvl9pPr>
    </p:titleStyle>
    <p:bodyStyle>
      <a:lvl1pPr marL="547688" indent="-411163" algn="l" rtl="0" eaLnBrk="0" fontAlgn="base" hangingPunct="0">
        <a:spcBef>
          <a:spcPct val="20000"/>
        </a:spcBef>
        <a:spcAft>
          <a:spcPct val="0"/>
        </a:spcAft>
        <a:buClr>
          <a:srgbClr val="F9F9F9"/>
        </a:buClr>
        <a:buSzPct val="65000"/>
        <a:buFont typeface="Wingdings 2" pitchFamily="-112" charset="2"/>
        <a:buChar char=""/>
        <a:defRPr sz="2800" kern="1200">
          <a:solidFill>
            <a:schemeClr val="tx1"/>
          </a:solidFill>
          <a:latin typeface="+mn-lt"/>
          <a:ea typeface="ＭＳ Ｐゴシック" pitchFamily="34" charset="-128"/>
          <a:cs typeface="ＭＳ Ｐゴシック" pitchFamily="34" charset="-128"/>
        </a:defRPr>
      </a:lvl1pPr>
      <a:lvl2pPr marL="868363" indent="-282575" algn="l" rtl="0" eaLnBrk="0" fontAlgn="base" hangingPunct="0">
        <a:spcBef>
          <a:spcPct val="20000"/>
        </a:spcBef>
        <a:spcAft>
          <a:spcPct val="0"/>
        </a:spcAft>
        <a:buClr>
          <a:schemeClr val="tx1"/>
        </a:buClr>
        <a:buSzPct val="80000"/>
        <a:buFont typeface="Wingdings 2" pitchFamily="-112" charset="2"/>
        <a:buChar char=""/>
        <a:defRPr sz="2400" kern="1200">
          <a:solidFill>
            <a:schemeClr val="tx1"/>
          </a:solidFill>
          <a:latin typeface="+mn-lt"/>
          <a:ea typeface="ＭＳ Ｐゴシック" pitchFamily="34" charset="-128"/>
          <a:cs typeface="+mn-cs"/>
        </a:defRPr>
      </a:lvl2pPr>
      <a:lvl3pPr marL="1133475" indent="-228600" algn="l" rtl="0" eaLnBrk="0" fontAlgn="base" hangingPunct="0">
        <a:spcBef>
          <a:spcPct val="20000"/>
        </a:spcBef>
        <a:spcAft>
          <a:spcPct val="0"/>
        </a:spcAft>
        <a:buClr>
          <a:schemeClr val="tx1"/>
        </a:buClr>
        <a:buSzPct val="95000"/>
        <a:buFont typeface="Wingdings" pitchFamily="-112" charset="2"/>
        <a:buChar char=""/>
        <a:defRPr sz="2200" kern="1200">
          <a:solidFill>
            <a:schemeClr val="tx1"/>
          </a:solidFill>
          <a:latin typeface="+mn-lt"/>
          <a:ea typeface="ＭＳ Ｐゴシック" pitchFamily="34" charset="-128"/>
          <a:cs typeface="+mn-cs"/>
        </a:defRPr>
      </a:lvl3pPr>
      <a:lvl4pPr marL="1352550" indent="-182563" algn="l" rtl="0" eaLnBrk="0" fontAlgn="base" hangingPunct="0">
        <a:spcBef>
          <a:spcPct val="20000"/>
        </a:spcBef>
        <a:spcAft>
          <a:spcPct val="0"/>
        </a:spcAft>
        <a:buClr>
          <a:schemeClr val="tx1"/>
        </a:buClr>
        <a:buSzPct val="100000"/>
        <a:buFont typeface="Wingdings 3" pitchFamily="-112" charset="2"/>
        <a:buChar char=""/>
        <a:defRPr sz="2000" kern="1200">
          <a:solidFill>
            <a:schemeClr val="tx1"/>
          </a:solidFill>
          <a:latin typeface="+mn-lt"/>
          <a:ea typeface="ＭＳ Ｐゴシック" pitchFamily="34" charset="-128"/>
          <a:cs typeface="+mn-cs"/>
        </a:defRPr>
      </a:lvl4pPr>
      <a:lvl5pPr marL="1544638" indent="-182563" algn="l" rtl="0" eaLnBrk="0" fontAlgn="base" hangingPunct="0">
        <a:spcBef>
          <a:spcPct val="20000"/>
        </a:spcBef>
        <a:spcAft>
          <a:spcPct val="0"/>
        </a:spcAft>
        <a:buClr>
          <a:schemeClr val="tx1"/>
        </a:buClr>
        <a:buFont typeface="Wingdings 2" pitchFamily="-112" charset="2"/>
        <a:buChar char=""/>
        <a:defRPr sz="2000" kern="1200">
          <a:solidFill>
            <a:schemeClr val="tx1"/>
          </a:solidFill>
          <a:latin typeface="+mn-lt"/>
          <a:ea typeface="ＭＳ Ｐゴシック" pitchFamily="34" charset="-128"/>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sp3d prstMaterial="softEdge">
              <a:bevelT w="38100" h="38100"/>
            </a:sp3d>
          </a:bodyPr>
          <a:lstStyle/>
          <a:p>
            <a:pPr eaLnBrk="1" fontAlgn="auto" hangingPunct="1">
              <a:spcAft>
                <a:spcPts val="0"/>
              </a:spcAft>
              <a:defRPr/>
            </a:pPr>
            <a:r>
              <a:rPr lang="it-IT" dirty="0" smtClean="0">
                <a:ea typeface="+mj-ea"/>
                <a:cs typeface="+mj-cs"/>
              </a:rPr>
              <a:t>La Liturgia </a:t>
            </a:r>
            <a:br>
              <a:rPr lang="it-IT" dirty="0" smtClean="0">
                <a:ea typeface="+mj-ea"/>
                <a:cs typeface="+mj-cs"/>
              </a:rPr>
            </a:br>
            <a:r>
              <a:rPr lang="it-IT" dirty="0" smtClean="0">
                <a:ea typeface="+mj-ea"/>
                <a:cs typeface="+mj-cs"/>
              </a:rPr>
              <a:t>come pienezza </a:t>
            </a:r>
            <a:br>
              <a:rPr lang="it-IT" dirty="0" smtClean="0">
                <a:ea typeface="+mj-ea"/>
                <a:cs typeface="+mj-cs"/>
              </a:rPr>
            </a:br>
            <a:r>
              <a:rPr lang="it-IT" dirty="0" smtClean="0">
                <a:ea typeface="+mj-ea"/>
                <a:cs typeface="+mj-cs"/>
              </a:rPr>
              <a:t>della </a:t>
            </a:r>
            <a:r>
              <a:rPr lang="it-IT" dirty="0">
                <a:ea typeface="+mj-ea"/>
                <a:cs typeface="+mj-cs"/>
              </a:rPr>
              <a:t>comunicazione</a:t>
            </a:r>
            <a:r>
              <a:rPr lang="it-IT" dirty="0" smtClean="0">
                <a:ea typeface="+mj-ea"/>
                <a:cs typeface="+mj-cs"/>
              </a:rPr>
              <a:t> </a:t>
            </a:r>
            <a:endParaRPr lang="it-IT" dirty="0">
              <a:ea typeface="+mj-ea"/>
              <a:cs typeface="+mj-cs"/>
            </a:endParaRPr>
          </a:p>
        </p:txBody>
      </p:sp>
      <p:sp>
        <p:nvSpPr>
          <p:cNvPr id="13315" name="Sottotitolo 2"/>
          <p:cNvSpPr>
            <a:spLocks noGrp="1"/>
          </p:cNvSpPr>
          <p:nvPr>
            <p:ph type="subTitle" idx="1"/>
          </p:nvPr>
        </p:nvSpPr>
        <p:spPr>
          <a:xfrm>
            <a:off x="1371600" y="3332163"/>
            <a:ext cx="6400800" cy="1752600"/>
          </a:xfrm>
        </p:spPr>
        <p:txBody>
          <a:bodyPr/>
          <a:lstStyle/>
          <a:p>
            <a:pPr eaLnBrk="1" hangingPunct="1"/>
            <a:r>
              <a:rPr lang="it-IT" dirty="0" smtClean="0">
                <a:ea typeface="ＭＳ Ｐゴシック" pitchFamily="-112" charset="-128"/>
              </a:rPr>
              <a:t>Laboratorio con gli operatori parrocchiali della comunicazione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contenuto 2"/>
          <p:cNvSpPr>
            <a:spLocks noGrp="1"/>
          </p:cNvSpPr>
          <p:nvPr>
            <p:ph idx="1"/>
          </p:nvPr>
        </p:nvSpPr>
        <p:spPr>
          <a:xfrm>
            <a:off x="457200" y="914400"/>
            <a:ext cx="8229600" cy="5394325"/>
          </a:xfrm>
        </p:spPr>
        <p:txBody>
          <a:bodyPr/>
          <a:lstStyle/>
          <a:p>
            <a:pPr eaLnBrk="1" hangingPunct="1"/>
            <a:r>
              <a:rPr lang="it-IT" smtClean="0">
                <a:effectLst>
                  <a:outerShdw blurRad="38100" dist="38100" dir="2700000" algn="tl">
                    <a:srgbClr val="646B86"/>
                  </a:outerShdw>
                </a:effectLst>
                <a:ea typeface="ＭＳ Ｐゴシック" pitchFamily="-112" charset="-128"/>
              </a:rPr>
              <a:t>Altre condizioni necessarie affinché vi sia motivazione in un incontro comunicativo è che esso risponda ad interessi reali e che dia una risposta a problemi concreti. Difficilmente l’uomo è disposto a colloqui che non lo tocchino nel suo intimo, e i discorsi ripetitivi, vuoti vengono puntualmente evitati, o se si è costretti a prendervi parte per motivi di cortesia, il livello di partecipazione è minimo.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contenuto 2"/>
          <p:cNvSpPr>
            <a:spLocks noGrp="1"/>
          </p:cNvSpPr>
          <p:nvPr>
            <p:ph idx="1"/>
          </p:nvPr>
        </p:nvSpPr>
        <p:spPr>
          <a:xfrm>
            <a:off x="457200" y="457200"/>
            <a:ext cx="8229600" cy="5851525"/>
          </a:xfrm>
        </p:spPr>
        <p:txBody>
          <a:bodyPr/>
          <a:lstStyle/>
          <a:p>
            <a:pPr eaLnBrk="1" hangingPunct="1"/>
            <a:r>
              <a:rPr lang="it-IT" sz="3600" dirty="0" smtClean="0">
                <a:effectLst>
                  <a:outerShdw blurRad="38100" dist="38100" dir="2700000" algn="tl">
                    <a:srgbClr val="646B86"/>
                  </a:outerShdw>
                </a:effectLst>
                <a:ea typeface="ＭＳ Ｐゴシック" pitchFamily="-112" charset="-128"/>
              </a:rPr>
              <a:t>Se durante la celebrazione liturgica quasi mai si fa riferimento a problemi concreti dei partecipanti, tutto viene ridotto ad una ripetizione automatica di formule standard.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it-IT" sz="2800" dirty="0" err="1" smtClean="0"/>
              <a:t>2</a:t>
            </a:r>
            <a:r>
              <a:rPr lang="it-IT" sz="2800" dirty="0" smtClean="0"/>
              <a:t>. La codificazione e la decodificazione devono essere corrette </a:t>
            </a:r>
            <a:endParaRPr lang="it-IT" sz="2800" dirty="0">
              <a:ea typeface="+mj-ea"/>
              <a:cs typeface="+mj-cs"/>
            </a:endParaRPr>
          </a:p>
        </p:txBody>
      </p:sp>
      <p:sp>
        <p:nvSpPr>
          <p:cNvPr id="19459" name="Segnaposto contenuto 2"/>
          <p:cNvSpPr>
            <a:spLocks noGrp="1"/>
          </p:cNvSpPr>
          <p:nvPr>
            <p:ph idx="1"/>
          </p:nvPr>
        </p:nvSpPr>
        <p:spPr/>
        <p:txBody>
          <a:bodyPr/>
          <a:lstStyle/>
          <a:p>
            <a:pPr eaLnBrk="1" hangingPunct="1"/>
            <a:r>
              <a:rPr lang="it-IT" sz="3500" dirty="0" smtClean="0">
                <a:effectLst>
                  <a:outerShdw blurRad="38100" dist="38100" dir="2700000" algn="tl">
                    <a:srgbClr val="646B86"/>
                  </a:outerShdw>
                </a:effectLst>
                <a:ea typeface="ＭＳ Ｐゴシック" pitchFamily="-112" charset="-128"/>
              </a:rPr>
              <a:t>Per realizzare una comunicazione autentica è necessario che l’emittente e il ricevente utilizzino lo stesso codice; non è però sufficiente conoscere la stessa lingua, ma è necessario che il ricevente decodifichi il messaggio ricevuto secondo le istruzioni indicate dall’emittente.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Segnaposto contenuto 2"/>
          <p:cNvSpPr>
            <a:spLocks noGrp="1"/>
          </p:cNvSpPr>
          <p:nvPr>
            <p:ph idx="1"/>
          </p:nvPr>
        </p:nvSpPr>
        <p:spPr/>
        <p:txBody>
          <a:bodyPr/>
          <a:lstStyle/>
          <a:p>
            <a:pPr eaLnBrk="1" hangingPunct="1"/>
            <a:r>
              <a:rPr lang="it-IT" sz="3400" smtClean="0">
                <a:effectLst>
                  <a:outerShdw blurRad="38100" dist="38100" dir="2700000" algn="tl">
                    <a:srgbClr val="646B86"/>
                  </a:outerShdw>
                </a:effectLst>
                <a:ea typeface="ＭＳ Ｐゴシック" pitchFamily="-112" charset="-128"/>
              </a:rPr>
              <a:t>Quando noi mandiamo un messaggio verbale insieme ad esso inviamo contemporaneamente una serie di altri messaggi (il tono di voce, lo sguardo, le parole che vengono usate...), che forniscono “le indicazioni” secondo le quali il ricevente deve agire per decodificare il messaggio ricevuto.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egnaposto contenuto 2"/>
          <p:cNvSpPr>
            <a:spLocks noGrp="1"/>
          </p:cNvSpPr>
          <p:nvPr>
            <p:ph idx="1"/>
          </p:nvPr>
        </p:nvSpPr>
        <p:spPr>
          <a:xfrm>
            <a:off x="457200" y="1219200"/>
            <a:ext cx="8229600" cy="5089525"/>
          </a:xfrm>
        </p:spPr>
        <p:txBody>
          <a:bodyPr/>
          <a:lstStyle/>
          <a:p>
            <a:pPr eaLnBrk="1" hangingPunct="1"/>
            <a:r>
              <a:rPr lang="it-IT" sz="3300" smtClean="0">
                <a:effectLst>
                  <a:outerShdw blurRad="38100" dist="38100" dir="2700000" algn="tl">
                    <a:srgbClr val="646B86"/>
                  </a:outerShdw>
                </a:effectLst>
                <a:ea typeface="ＭＳ Ｐゴシック" pitchFamily="-112" charset="-128"/>
              </a:rPr>
              <a:t>Se l’emittente vuole essere compreso deve adeguarsi alle capacità conoscitive del ricevente, e deve tener conto delle sua pre-comprensione. Il ricevente comprende quanto gli viene comunicato da un determinato emittente a partire da quanto egli abbia già espresso in altre comunicazioni.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egnaposto contenuto 2"/>
          <p:cNvSpPr>
            <a:spLocks noGrp="1"/>
          </p:cNvSpPr>
          <p:nvPr>
            <p:ph idx="1"/>
          </p:nvPr>
        </p:nvSpPr>
        <p:spPr/>
        <p:txBody>
          <a:bodyPr/>
          <a:lstStyle/>
          <a:p>
            <a:pPr eaLnBrk="1" hangingPunct="1"/>
            <a:r>
              <a:rPr lang="it-IT" sz="3500" smtClean="0">
                <a:effectLst>
                  <a:outerShdw blurRad="38100" dist="38100" dir="2700000" algn="tl">
                    <a:srgbClr val="646B86"/>
                  </a:outerShdw>
                </a:effectLst>
                <a:ea typeface="ＭＳ Ｐゴシック" pitchFamily="-112" charset="-128"/>
              </a:rPr>
              <a:t>La comunicazione è qualcosa di continuo, dove gli scambi precedenti influiscono su quelli successivi e i singoli messaggi sono un tassello di questo flusso. Se una persona è stata sperimentata come poco credibile, difficilmente si presterà ascolto alle sue parole.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897562"/>
          </a:xfrm>
        </p:spPr>
        <p:txBody>
          <a:bodyPr>
            <a:scene3d>
              <a:camera prst="orthographicFront"/>
              <a:lightRig rig="soft" dir="t">
                <a:rot lat="0" lon="0" rev="16800000"/>
              </a:lightRig>
            </a:scene3d>
            <a:sp3d prstMaterial="softEdge">
              <a:bevelT w="38100" h="38100"/>
            </a:sp3d>
          </a:bodyPr>
          <a:lstStyle/>
          <a:p>
            <a:pPr eaLnBrk="1" hangingPunct="1">
              <a:defRPr/>
            </a:pPr>
            <a:r>
              <a:rPr lang="it-IT" dirty="0" smtClean="0"/>
              <a:t>Dopo questa introduzione cerchiamo di considerare quali sono i codici che vengono utilizzati nella liturgia, soffermandoci sul codice gestuale. </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Quali i codici della comunicazione liturgica? </a:t>
            </a:r>
            <a:endParaRPr lang="it-IT" dirty="0"/>
          </a:p>
        </p:txBody>
      </p:sp>
      <p:sp>
        <p:nvSpPr>
          <p:cNvPr id="3" name="Segnaposto contenuto 2"/>
          <p:cNvSpPr>
            <a:spLocks noGrp="1"/>
          </p:cNvSpPr>
          <p:nvPr>
            <p:ph idx="1"/>
          </p:nvPr>
        </p:nvSpPr>
        <p:spPr/>
        <p:txBody>
          <a:bodyPr/>
          <a:lstStyle/>
          <a:p>
            <a:pPr>
              <a:buNone/>
            </a:pPr>
            <a:r>
              <a:rPr lang="it-IT" dirty="0" smtClean="0"/>
              <a:t>Il codice </a:t>
            </a:r>
            <a:r>
              <a:rPr lang="it-IT" dirty="0" smtClean="0"/>
              <a:t>spaziale</a:t>
            </a:r>
          </a:p>
          <a:p>
            <a:pPr>
              <a:buNone/>
            </a:pPr>
            <a:r>
              <a:rPr lang="it-IT" dirty="0" smtClean="0"/>
              <a:t>I codici iconici</a:t>
            </a:r>
          </a:p>
          <a:p>
            <a:pPr>
              <a:buNone/>
            </a:pPr>
            <a:r>
              <a:rPr lang="it-IT" dirty="0" smtClean="0"/>
              <a:t>Il codice degli oggetti</a:t>
            </a:r>
          </a:p>
          <a:p>
            <a:pPr>
              <a:buNone/>
            </a:pPr>
            <a:r>
              <a:rPr lang="it-IT" dirty="0" smtClean="0"/>
              <a:t>Il codice gestuale</a:t>
            </a:r>
          </a:p>
          <a:p>
            <a:pPr>
              <a:buNone/>
            </a:pPr>
            <a:r>
              <a:rPr lang="it-IT" dirty="0" smtClean="0"/>
              <a:t>I </a:t>
            </a:r>
            <a:r>
              <a:rPr lang="it-IT" smtClean="0"/>
              <a:t>codici verbali</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eaLnBrk="1" hangingPunct="1">
              <a:defRPr/>
            </a:pPr>
            <a:r>
              <a:rPr lang="it-IT" dirty="0" smtClean="0"/>
              <a:t>Il codice spaziale </a:t>
            </a:r>
            <a:endParaRPr lang="it-IT" dirty="0"/>
          </a:p>
        </p:txBody>
      </p:sp>
      <p:sp>
        <p:nvSpPr>
          <p:cNvPr id="24579"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Lo spazio è un codice comunicativo, e può esserlo in un duplice senso: spazio inteso come “architettura” e spazio inteso come “posto” occupato dell’uomo. </a:t>
            </a:r>
          </a:p>
          <a:p>
            <a:pPr eaLnBrk="1" hangingPunct="1"/>
            <a:r>
              <a:rPr lang="it-IT" smtClean="0">
                <a:effectLst>
                  <a:outerShdw blurRad="38100" dist="38100" dir="2700000" algn="tl">
                    <a:srgbClr val="646B86"/>
                  </a:outerShdw>
                </a:effectLst>
                <a:ea typeface="ＭＳ Ｐゴシック" pitchFamily="-112" charset="-128"/>
              </a:rPr>
              <a:t>Il modo con il quale l’uomo costruisce il luogo di culto rivela la concezione che egli ha di Dio e di se stesso.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Nei primi secoli i cristiani costruirono il loro luogo di culto sul modello della basilica romana, dove c’era un unico spazio che rivelava una struttura concepita per essere un luogo di incontro della comunità che celebra, attraverso l’incontro interpersonale, l’incontro con Dio.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La pluralità dei </a:t>
            </a:r>
            <a:r>
              <a:rPr lang="it-IT" smtClean="0"/>
              <a:t>linguaggi </a:t>
            </a:r>
            <a:br>
              <a:rPr lang="it-IT" smtClean="0"/>
            </a:br>
            <a:r>
              <a:rPr lang="it-IT" smtClean="0"/>
              <a:t>nella liturgia</a:t>
            </a:r>
            <a:endParaRPr lang="it-IT" dirty="0"/>
          </a:p>
        </p:txBody>
      </p:sp>
      <p:sp>
        <p:nvSpPr>
          <p:cNvPr id="3" name="Segnaposto contenuto 2"/>
          <p:cNvSpPr>
            <a:spLocks noGrp="1"/>
          </p:cNvSpPr>
          <p:nvPr>
            <p:ph idx="1"/>
          </p:nvPr>
        </p:nvSpPr>
        <p:spPr/>
        <p:txBody>
          <a:bodyPr/>
          <a:lstStyle/>
          <a:p>
            <a:pPr marL="0" indent="0" algn="just">
              <a:buNone/>
            </a:pPr>
            <a:r>
              <a:rPr lang="it-IT" dirty="0" smtClean="0"/>
              <a:t>«Educare a celebrare interpella sia chi deve presiedere un’assemblea, sia chi vi partecipa. Per tutti rimane la sfida di una partecipazione al mistero: questo è il traguardo da raggiungere! Ed è in questa ottica, pertanto, che si possono individuare alcuni percorsi per facilitare l’incontro con il Dio della Vita attraverso la pluralità dei linguaggi presenti nella celebrazione cristiana» (Giovanni Paolo II, </a:t>
            </a:r>
            <a:r>
              <a:rPr lang="it-IT" i="1" dirty="0" smtClean="0"/>
              <a:t>Novo Millennio </a:t>
            </a:r>
            <a:r>
              <a:rPr lang="it-IT" i="1" dirty="0" err="1" smtClean="0"/>
              <a:t>Ineunte</a:t>
            </a:r>
            <a:r>
              <a:rPr lang="it-IT" dirty="0" smtClean="0"/>
              <a:t>, n. 29).</a:t>
            </a: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egnaposto contenuto 2"/>
          <p:cNvSpPr>
            <a:spLocks noGrp="1"/>
          </p:cNvSpPr>
          <p:nvPr>
            <p:ph idx="1"/>
          </p:nvPr>
        </p:nvSpPr>
        <p:spPr>
          <a:xfrm>
            <a:off x="533400" y="1616075"/>
            <a:ext cx="8229600" cy="4708525"/>
          </a:xfrm>
        </p:spPr>
        <p:txBody>
          <a:bodyPr/>
          <a:lstStyle/>
          <a:p>
            <a:pPr eaLnBrk="1" hangingPunct="1"/>
            <a:r>
              <a:rPr lang="it-IT" smtClean="0">
                <a:effectLst>
                  <a:outerShdw blurRad="38100" dist="38100" dir="2700000" algn="tl">
                    <a:srgbClr val="646B86"/>
                  </a:outerShdw>
                </a:effectLst>
                <a:ea typeface="ＭＳ Ｐゴシック" pitchFamily="-112" charset="-128"/>
              </a:rPr>
              <a:t>In seguito le chiese si svilupperanno in senso verticale, e sarà proprio la verticalità e la sontuosità del luogo ad esprimere la trascendenza di Dio, un Dio che si è fatto più lontano e che può essere raggiunto solo attraverso l’elevazione personale (non più comunitaria) dalla materialità.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Nelle costruzioni odierne si sta ritornando allo stile originario, dove lo spazio diventa luogo di incontro con Dio attraverso il fratello, e la trascendenza e il mistero di Dio vengono espressi attraverso la “severità” e la povertà dei materiali usati.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Segnaposto contenuto 2"/>
          <p:cNvSpPr>
            <a:spLocks noGrp="1"/>
          </p:cNvSpPr>
          <p:nvPr>
            <p:ph idx="1"/>
          </p:nvPr>
        </p:nvSpPr>
        <p:spPr>
          <a:xfrm>
            <a:off x="457200" y="838200"/>
            <a:ext cx="8229600" cy="5470525"/>
          </a:xfrm>
        </p:spPr>
        <p:txBody>
          <a:bodyPr/>
          <a:lstStyle/>
          <a:p>
            <a:pPr eaLnBrk="1" hangingPunct="1"/>
            <a:r>
              <a:rPr lang="it-IT" smtClean="0">
                <a:effectLst>
                  <a:outerShdw blurRad="38100" dist="38100" dir="2700000" algn="tl">
                    <a:srgbClr val="646B86"/>
                  </a:outerShdw>
                </a:effectLst>
                <a:ea typeface="ＭＳ Ｐゴシック" pitchFamily="-112" charset="-128"/>
              </a:rPr>
              <a:t>Altro codice che riguarda lo spazio è legato alla posizione spaziale dell’uomo. In questi ultimi anni si è sviluppata la prossemica, che è una scienza che studia come l’uomo utilizza lo spazio, e quali messaggi affida al suo “comportamento spaziale”. </a:t>
            </a:r>
          </a:p>
          <a:p>
            <a:pPr eaLnBrk="1" hangingPunct="1"/>
            <a:r>
              <a:rPr lang="it-IT" smtClean="0">
                <a:effectLst>
                  <a:outerShdw blurRad="38100" dist="38100" dir="2700000" algn="tl">
                    <a:srgbClr val="646B86"/>
                  </a:outerShdw>
                </a:effectLst>
                <a:ea typeface="ＭＳ Ｐゴシック" pitchFamily="-112" charset="-128"/>
              </a:rPr>
              <a:t>In chiesa è possibile riconoscere la tipologia dei partecipanti a seconda del posto che occupano, c’è chi preferisce stare più vicino all’altare, chi in fondo, accanto alla porta; di solito si occupano preferenzialmente i banchi liberi  </a:t>
            </a:r>
          </a:p>
          <a:p>
            <a:pPr eaLnBrk="1" hangingPunct="1"/>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contenuto 2"/>
          <p:cNvSpPr>
            <a:spLocks noGrp="1"/>
          </p:cNvSpPr>
          <p:nvPr>
            <p:ph idx="1"/>
          </p:nvPr>
        </p:nvSpPr>
        <p:spPr>
          <a:xfrm>
            <a:off x="457200" y="533400"/>
            <a:ext cx="8229600" cy="5592763"/>
          </a:xfrm>
        </p:spPr>
        <p:txBody>
          <a:bodyPr/>
          <a:lstStyle/>
          <a:p>
            <a:pPr eaLnBrk="1" hangingPunct="1"/>
            <a:r>
              <a:rPr lang="it-IT" smtClean="0">
                <a:effectLst>
                  <a:outerShdw blurRad="38100" dist="38100" dir="2700000" algn="tl">
                    <a:srgbClr val="646B86"/>
                  </a:outerShdw>
                </a:effectLst>
                <a:ea typeface="ＭＳ Ｐゴシック" pitchFamily="-112" charset="-128"/>
              </a:rPr>
              <a:t>“ Il modo con cui scegliamo lo spazio in chiesa non è senza significato: esprime la nostra disponibilità a lasciarci coinvolgere dalla celebrazione e dalla comunità. Le messe celebrate nelle chiese in cui i posti maggiormente occupati sono quelli più vicini all’altare, raggiunge un livello comunicativo non paragonabile a quello delle chiese dove i posti preferiti sono quelli accanto alle vie d’uscita”.</a:t>
            </a:r>
          </a:p>
          <a:p>
            <a:pPr eaLnBrk="1" hangingPunct="1">
              <a:buFont typeface="Wingdings 2" pitchFamily="-112" charset="2"/>
              <a:buNone/>
            </a:pPr>
            <a:r>
              <a:rPr lang="it-IT" smtClean="0">
                <a:effectLst>
                  <a:outerShdw blurRad="38100" dist="38100" dir="2700000" algn="tl">
                    <a:srgbClr val="646B86"/>
                  </a:outerShdw>
                </a:effectLst>
                <a:ea typeface="ＭＳ Ｐゴシック" pitchFamily="-112" charset="-128"/>
              </a:rPr>
              <a:t> </a:t>
            </a:r>
          </a:p>
          <a:p>
            <a:pPr eaLnBrk="1" hangingPunct="1"/>
            <a:r>
              <a:rPr lang="it-IT" sz="2100" smtClean="0">
                <a:effectLst>
                  <a:outerShdw blurRad="38100" dist="38100" dir="2700000" algn="tl">
                    <a:srgbClr val="646B86"/>
                  </a:outerShdw>
                </a:effectLst>
                <a:ea typeface="ＭＳ Ｐゴシック" pitchFamily="-112" charset="-128"/>
              </a:rPr>
              <a:t>Lever F., “Rilevenza della Messa come comunicazione”......op. cit., p.1213.</a:t>
            </a:r>
          </a:p>
          <a:p>
            <a:pPr eaLnBrk="1" hangingPunct="1"/>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eaLnBrk="1" hangingPunct="1">
              <a:defRPr/>
            </a:pPr>
            <a:r>
              <a:rPr lang="it-IT" dirty="0" smtClean="0"/>
              <a:t>I codici iconici </a:t>
            </a:r>
            <a:endParaRPr lang="it-IT" dirty="0"/>
          </a:p>
        </p:txBody>
      </p:sp>
      <p:sp>
        <p:nvSpPr>
          <p:cNvPr id="30723" name="Segnaposto contenuto 2"/>
          <p:cNvSpPr>
            <a:spLocks noGrp="1"/>
          </p:cNvSpPr>
          <p:nvPr>
            <p:ph idx="1"/>
          </p:nvPr>
        </p:nvSpPr>
        <p:spPr>
          <a:xfrm>
            <a:off x="457200" y="1417638"/>
            <a:ext cx="8229600" cy="4891087"/>
          </a:xfrm>
        </p:spPr>
        <p:txBody>
          <a:bodyPr/>
          <a:lstStyle/>
          <a:p>
            <a:pPr eaLnBrk="1" hangingPunct="1"/>
            <a:r>
              <a:rPr lang="it-IT" sz="2500" smtClean="0">
                <a:effectLst>
                  <a:outerShdw blurRad="38100" dist="38100" dir="2700000" algn="tl">
                    <a:srgbClr val="646B86"/>
                  </a:outerShdw>
                </a:effectLst>
                <a:ea typeface="ＭＳ Ｐゴシック" pitchFamily="-112" charset="-128"/>
              </a:rPr>
              <a:t>Il codice iconico si riferisce alle immagini che troviamo nel luogo di culto cristiano. </a:t>
            </a:r>
          </a:p>
          <a:p>
            <a:pPr eaLnBrk="1" hangingPunct="1"/>
            <a:r>
              <a:rPr lang="it-IT" sz="2500" smtClean="0">
                <a:effectLst>
                  <a:outerShdw blurRad="38100" dist="38100" dir="2700000" algn="tl">
                    <a:srgbClr val="646B86"/>
                  </a:outerShdw>
                </a:effectLst>
                <a:ea typeface="ＭＳ Ｐゴシック" pitchFamily="-112" charset="-128"/>
              </a:rPr>
              <a:t>Questo codice è composto da un insieme di segni vari e complessi. Nelle chiese antiche c’è un’enorme ricchezza di immagini: mosaici, dipinti, sculture...; al contrario le nuove costruzioni sono caratterizzate dalla povertà di immagini. </a:t>
            </a:r>
          </a:p>
          <a:p>
            <a:pPr eaLnBrk="1" hangingPunct="1"/>
            <a:r>
              <a:rPr lang="it-IT" sz="2500" smtClean="0">
                <a:effectLst>
                  <a:outerShdw blurRad="38100" dist="38100" dir="2700000" algn="tl">
                    <a:srgbClr val="646B86"/>
                  </a:outerShdw>
                </a:effectLst>
                <a:ea typeface="ＭＳ Ｐゴシック" pitchFamily="-112" charset="-128"/>
              </a:rPr>
              <a:t>Tuttavia l’arte è il mezzo fondamentale per poter esprimere e celebrare il mistero di Dio. Attraverso le immagini che troviamo in una chiesa è possibile risalire al tipo di religiosità della comunità che vi si riunisce.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eaLnBrk="1" hangingPunct="1">
              <a:defRPr/>
            </a:pPr>
            <a:r>
              <a:rPr lang="it-IT" dirty="0" smtClean="0"/>
              <a:t>Il codice degli oggetti </a:t>
            </a:r>
            <a:endParaRPr lang="it-IT" dirty="0"/>
          </a:p>
        </p:txBody>
      </p:sp>
      <p:sp>
        <p:nvSpPr>
          <p:cNvPr id="31747"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Gli oggetti che troviamo nelle nostre chiese non sono soltanto delle “cose materiali”, ma sono segni e come tali ognuno veicola un particolare messaggio; ad esempio il cero pasquale è il segno della luce di Cristo risorto, e così significati peculiari vengono assunti da tutti gli altri oggetti (fiori, candele, calice, pisside, patena, campane...).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contenuto 2"/>
          <p:cNvSpPr>
            <a:spLocks noGrp="1"/>
          </p:cNvSpPr>
          <p:nvPr>
            <p:ph idx="1"/>
          </p:nvPr>
        </p:nvSpPr>
        <p:spPr>
          <a:xfrm>
            <a:off x="457200" y="381000"/>
            <a:ext cx="8229600" cy="5927725"/>
          </a:xfrm>
        </p:spPr>
        <p:txBody>
          <a:bodyPr/>
          <a:lstStyle/>
          <a:p>
            <a:pPr eaLnBrk="1" hangingPunct="1"/>
            <a:r>
              <a:rPr lang="it-IT" smtClean="0">
                <a:effectLst>
                  <a:outerShdw blurRad="38100" dist="38100" dir="2700000" algn="tl">
                    <a:srgbClr val="646B86"/>
                  </a:outerShdw>
                </a:effectLst>
                <a:ea typeface="ＭＳ Ｐゴシック" pitchFamily="-112" charset="-128"/>
              </a:rPr>
              <a:t>Nel codice degli oggetti si fa rientrare anche il “codice vestito”: l’abito è un importante mezzo di comunicazione. Molto si discute sull’abito del celebrante e dei ministri, che sono relegati a sfarzi appartenenti ad altre epoche e a sensibilità diverse.</a:t>
            </a:r>
          </a:p>
          <a:p>
            <a:pPr eaLnBrk="1" hangingPunct="1"/>
            <a:r>
              <a:rPr lang="it-IT" smtClean="0">
                <a:effectLst>
                  <a:outerShdw blurRad="38100" dist="38100" dir="2700000" algn="tl">
                    <a:srgbClr val="646B86"/>
                  </a:outerShdw>
                </a:effectLst>
                <a:ea typeface="ＭＳ Ｐゴシック" pitchFamily="-112" charset="-128"/>
              </a:rPr>
              <a:t>l’abito del celebrante ha il ruolo di distinguere colui che celebra, non solo dai fedeli, ma soprattutto da sé stesso. Indossare le sacre vesti è uscire da se stessi e permettere a Dio di “entrare” per farsi presente al suo popolo riunito.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Nelle nostre chiese si è verificata una drastica riduzione dei segni appartenenti al codice degli oggetti: candele elettriche, piante e fiori finti, tovaglie ricoperte da teli di plastica, il cero pasquale è stato sostituito da una candela artificiale al cui interno brucia una normalissima candela spinta verso l’alto da una molla, ecc.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egnaposto contenuto 2"/>
          <p:cNvSpPr>
            <a:spLocks noGrp="1"/>
          </p:cNvSpPr>
          <p:nvPr>
            <p:ph idx="1"/>
          </p:nvPr>
        </p:nvSpPr>
        <p:spPr/>
        <p:txBody>
          <a:bodyPr/>
          <a:lstStyle/>
          <a:p>
            <a:pPr eaLnBrk="1" hangingPunct="1"/>
            <a:r>
              <a:rPr lang="it-IT" dirty="0" smtClean="0">
                <a:effectLst>
                  <a:outerShdw blurRad="38100" dist="38100" dir="2700000" algn="tl">
                    <a:srgbClr val="646B86"/>
                  </a:outerShdw>
                </a:effectLst>
                <a:ea typeface="ＭＳ Ｐゴシック" pitchFamily="-112" charset="-128"/>
              </a:rPr>
              <a:t>In merito a questo è necessario tenere presente che </a:t>
            </a:r>
            <a:r>
              <a:rPr lang="it-IT" b="1" dirty="0" smtClean="0">
                <a:solidFill>
                  <a:schemeClr val="accent1"/>
                </a:solidFill>
                <a:effectLst>
                  <a:outerShdw blurRad="38100" dist="38100" dir="2700000" algn="tl">
                    <a:srgbClr val="FFFFFF"/>
                  </a:outerShdw>
                </a:effectLst>
                <a:ea typeface="ＭＳ Ｐゴシック" pitchFamily="-112" charset="-128"/>
              </a:rPr>
              <a:t>ogni qualvolta si riduce un segno, parallelamente si riduce la sua capacità di comunicazione</a:t>
            </a:r>
            <a:r>
              <a:rPr lang="it-IT" dirty="0" smtClean="0">
                <a:effectLst>
                  <a:outerShdw blurRad="38100" dist="38100" dir="2700000" algn="tl">
                    <a:srgbClr val="646B86"/>
                  </a:outerShdw>
                </a:effectLst>
                <a:ea typeface="ＭＳ Ｐゴシック" pitchFamily="-112" charset="-128"/>
              </a:rPr>
              <a:t>; piuttosto dobbiamo chiederci se in questi casi non sia preferibile essere meno pratici per non sacrificare la significatività. E’ maggiormente preferibile eliminare dei segni piuttosto che sostituirli in modo inappropriato.</a:t>
            </a:r>
          </a:p>
          <a:p>
            <a:pPr eaLnBrk="1" hangingPunct="1"/>
            <a:r>
              <a:rPr lang="it-IT" dirty="0" smtClean="0">
                <a:effectLst>
                  <a:outerShdw blurRad="38100" dist="38100" dir="2700000" algn="tl">
                    <a:srgbClr val="646B86"/>
                  </a:outerShdw>
                </a:effectLst>
                <a:ea typeface="ＭＳ Ｐゴシック" pitchFamily="-112" charset="-128"/>
              </a:rPr>
              <a:t>Tenendo conto di quanto è stato detto finora, in quali segni-codici riscontri la maggiore forza comunicativa e in quali altri meno?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eaLnBrk="1" hangingPunct="1">
              <a:defRPr/>
            </a:pPr>
            <a:r>
              <a:rPr lang="it-IT" dirty="0" smtClean="0"/>
              <a:t>Il codice gestuale </a:t>
            </a:r>
            <a:endParaRPr lang="it-IT" dirty="0"/>
          </a:p>
        </p:txBody>
      </p:sp>
      <p:sp>
        <p:nvSpPr>
          <p:cNvPr id="35843"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Tutti i gesti che vengono compiuti durante la Messa siano gesti “stereotipati”, sottoposti ad una rigida prescrizione formale, nessuno spazio è lasciato alla spontaneità.</a:t>
            </a:r>
          </a:p>
          <a:p>
            <a:pPr eaLnBrk="1" hangingPunct="1"/>
            <a:r>
              <a:rPr lang="it-IT" smtClean="0">
                <a:effectLst>
                  <a:outerShdw blurRad="38100" dist="38100" dir="2700000" algn="tl">
                    <a:srgbClr val="646B86"/>
                  </a:outerShdw>
                </a:effectLst>
                <a:ea typeface="ＭＳ Ｐゴシック" pitchFamily="-112" charset="-128"/>
              </a:rPr>
              <a:t>Gli atteggiamenti che vengono assunti (il silenzio, stare in piedi, seduti...)vengono “eseguiti” non perché personalmente sentiti, ma quasi per rispondere ad un’etichetta del “bon ton liturgico”.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Direttorio CEI</a:t>
            </a:r>
            <a:br>
              <a:rPr lang="it-IT" dirty="0" smtClean="0"/>
            </a:br>
            <a:r>
              <a:rPr lang="it-IT" dirty="0" smtClean="0"/>
              <a:t>sulle comunicazioni sociali </a:t>
            </a:r>
            <a:endParaRPr lang="it-IT" dirty="0"/>
          </a:p>
        </p:txBody>
      </p:sp>
      <p:sp>
        <p:nvSpPr>
          <p:cNvPr id="3" name="Segnaposto contenuto 2"/>
          <p:cNvSpPr>
            <a:spLocks noGrp="1"/>
          </p:cNvSpPr>
          <p:nvPr>
            <p:ph idx="1"/>
          </p:nvPr>
        </p:nvSpPr>
        <p:spPr/>
        <p:txBody>
          <a:bodyPr/>
          <a:lstStyle/>
          <a:p>
            <a:pPr marL="0" indent="0" algn="just">
              <a:buNone/>
            </a:pPr>
            <a:r>
              <a:rPr lang="it-IT" sz="2400" dirty="0" smtClean="0"/>
              <a:t>«Liturgia e comunicazione hanno molti aspetti in comune: entrambe si realizzano attraverso segni e azioni simboliche; entrambe richiedono gestualità e partecipazione. … La liturgia è dunque un evento comunicativo perché in esso si attua il dialogo tra Dio e l’uomo. Nell’esperienza liturgica accade quella comunicazione della fede che altrove e altrimenti non potrebbe darsi. La forma rituale, infatti, in quanto azione, coinvolge tutto l’uomo e i suoi sensi, con oggetti, suoni, colori, luci, parole e gesti. In tal modo la liturgia non è solo un mezzo espressivo di contenuti già elaborati, ma essa stessa diventa atto rivelativo e origine di una nuova comunicazione» (n. 60)</a:t>
            </a:r>
            <a:endParaRPr lang="it-IT"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Manca la compenetrazione fra sentimento ed azione, e per questo motivo, mentre assumiamo una posizione diversa, il nostro corpo sembra un vuoto scafandro: la nostra mente è altrove. </a:t>
            </a:r>
          </a:p>
          <a:p>
            <a:pPr eaLnBrk="1" hangingPunct="1"/>
            <a:r>
              <a:rPr lang="it-IT" smtClean="0">
                <a:effectLst>
                  <a:outerShdw blurRad="38100" dist="38100" dir="2700000" algn="tl">
                    <a:srgbClr val="646B86"/>
                  </a:outerShdw>
                </a:effectLst>
                <a:ea typeface="ＭＳ Ｐゴシック" pitchFamily="-112" charset="-128"/>
              </a:rPr>
              <a:t>La consapevolezza di cosa questi atteggiamenti vogliano significare nella nostra relazione con Dio sicuramente li farebbe diventare più autentici.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contenuto 2"/>
          <p:cNvSpPr>
            <a:spLocks noGrp="1"/>
          </p:cNvSpPr>
          <p:nvPr>
            <p:ph idx="1"/>
          </p:nvPr>
        </p:nvSpPr>
        <p:spPr>
          <a:xfrm>
            <a:off x="457200" y="609600"/>
            <a:ext cx="8229600" cy="5699125"/>
          </a:xfrm>
        </p:spPr>
        <p:txBody>
          <a:bodyPr/>
          <a:lstStyle/>
          <a:p>
            <a:pPr eaLnBrk="1" hangingPunct="1"/>
            <a:r>
              <a:rPr lang="it-IT" sz="2400" smtClean="0">
                <a:effectLst>
                  <a:outerShdw blurRad="38100" dist="38100" dir="2700000" algn="tl">
                    <a:srgbClr val="646B86"/>
                  </a:outerShdw>
                </a:effectLst>
                <a:ea typeface="ＭＳ Ｐゴシック" pitchFamily="-112" charset="-128"/>
              </a:rPr>
              <a:t>Basta guardare la genuflessione che facciamo quando si entra  in chiesa, è un gesto quasi azzardato; ci si guarda intorno per vedere se qualcuno ci osserva, poi si abbozza il tentativo di abbassare il ginocchio destro (di tre o quattro centimetri), e l’attenzione è tutta presa dal non perdere l’equilibrio. Ma se questa persona, coscientemente, sapesse che attraverso quel gesto vuole esprimere il suo saluto a Dio, che per amore lo ha convocato nella sua dimora, continuerebbe ancora la sua mente ad avere solo preoccupazioni di tipo “statico”?</a:t>
            </a:r>
          </a:p>
          <a:p>
            <a:pPr eaLnBrk="1" hangingPunct="1"/>
            <a:r>
              <a:rPr lang="it-IT" sz="2400" smtClean="0">
                <a:solidFill>
                  <a:srgbClr val="D16349"/>
                </a:solidFill>
                <a:effectLst>
                  <a:outerShdw blurRad="38100" dist="38100" dir="2700000" algn="tl">
                    <a:srgbClr val="FFFFFF"/>
                  </a:outerShdw>
                </a:effectLst>
                <a:ea typeface="ＭＳ Ｐゴシック" pitchFamily="-112" charset="-128"/>
              </a:rPr>
              <a:t>Un gesto autentico può nascere soltanto dalla compenetrazione fra ciò che si fa e ciò che si sente.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scene3d>
              <a:camera prst="orthographicFront"/>
              <a:lightRig rig="soft" dir="t">
                <a:rot lat="0" lon="0" rev="16800000"/>
              </a:lightRig>
            </a:scene3d>
            <a:sp3d prstMaterial="softEdge">
              <a:bevelT w="38100" h="38100"/>
            </a:sp3d>
          </a:bodyPr>
          <a:lstStyle/>
          <a:p>
            <a:pPr eaLnBrk="1" hangingPunct="1">
              <a:defRPr/>
            </a:pPr>
            <a:r>
              <a:rPr lang="it-IT" dirty="0" smtClean="0"/>
              <a:t>Occorre una catechesi sui gesti liturgici</a:t>
            </a:r>
            <a:endParaRPr lang="it-IT" dirty="0"/>
          </a:p>
        </p:txBody>
      </p:sp>
      <p:sp>
        <p:nvSpPr>
          <p:cNvPr id="38915" name="Segnaposto contenuto 2"/>
          <p:cNvSpPr>
            <a:spLocks noGrp="1"/>
          </p:cNvSpPr>
          <p:nvPr>
            <p:ph idx="1"/>
          </p:nvPr>
        </p:nvSpPr>
        <p:spPr/>
        <p:txBody>
          <a:bodyPr/>
          <a:lstStyle/>
          <a:p>
            <a:pPr eaLnBrk="1" hangingPunct="1"/>
            <a:r>
              <a:rPr lang="it-IT" dirty="0" smtClean="0">
                <a:ea typeface="ＭＳ Ｐゴシック" pitchFamily="-112" charset="-128"/>
              </a:rPr>
              <a:t>Ecco allora che si fa indispensabile una catechesi sui gesti liturgici, </a:t>
            </a:r>
            <a:r>
              <a:rPr lang="it-IT" dirty="0" smtClean="0">
                <a:solidFill>
                  <a:srgbClr val="D16349"/>
                </a:solidFill>
                <a:ea typeface="ＭＳ Ｐゴシック" pitchFamily="-112" charset="-128"/>
              </a:rPr>
              <a:t>questa è l’unica via per restituire ad essi capacità di comunicazione</a:t>
            </a:r>
            <a:r>
              <a:rPr lang="it-IT" dirty="0" smtClean="0">
                <a:ea typeface="ＭＳ Ｐゴシック" pitchFamily="-112" charset="-128"/>
              </a:rPr>
              <a:t>. Non servono gesti </a:t>
            </a:r>
            <a:r>
              <a:rPr lang="it-IT" dirty="0" smtClean="0">
                <a:effectLst>
                  <a:outerShdw blurRad="38100" dist="38100" dir="2700000" algn="tl">
                    <a:srgbClr val="646B86"/>
                  </a:outerShdw>
                </a:effectLst>
                <a:ea typeface="ＭＳ Ｐゴシック" pitchFamily="-112" charset="-128"/>
              </a:rPr>
              <a:t>nuovi</a:t>
            </a:r>
            <a:r>
              <a:rPr lang="it-IT" dirty="0" smtClean="0">
                <a:ea typeface="ＭＳ Ｐゴシック" pitchFamily="-112" charset="-128"/>
              </a:rPr>
              <a:t> o spontanei, ne abbiamo già molti, e tutti quelli che abbiamo sono i gesti fondamentali dell’espressività umana.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a:t>
            </a:r>
            <a:r>
              <a:rPr lang="it-IT" b="1" smtClean="0">
                <a:effectLst>
                  <a:outerShdw blurRad="38100" dist="38100" dir="2700000" algn="tl">
                    <a:srgbClr val="646B86"/>
                  </a:outerShdw>
                </a:effectLst>
                <a:ea typeface="ＭＳ Ｐゴシック" pitchFamily="-112" charset="-128"/>
              </a:rPr>
              <a:t>Ogni gesto compiuto nella Messa, per poter divenire espressione di un messaggio religioso, deve essere anzitutto semplicemente, umanamente vero. La banalità non può essere veicolo di religiosità”.</a:t>
            </a:r>
            <a:r>
              <a:rPr lang="it-IT" smtClean="0">
                <a:effectLst>
                  <a:outerShdw blurRad="38100" dist="38100" dir="2700000" algn="tl">
                    <a:srgbClr val="646B86"/>
                  </a:outerShdw>
                </a:effectLst>
                <a:ea typeface="ＭＳ Ｐゴシック" pitchFamily="-112" charset="-128"/>
              </a:rPr>
              <a:t> </a:t>
            </a:r>
          </a:p>
          <a:p>
            <a:pPr eaLnBrk="1" hangingPunct="1"/>
            <a:endParaRPr lang="it-IT" smtClean="0">
              <a:effectLst>
                <a:outerShdw blurRad="38100" dist="38100" dir="2700000" algn="tl">
                  <a:srgbClr val="646B86"/>
                </a:outerShdw>
              </a:effectLst>
              <a:ea typeface="ＭＳ Ｐゴシック" pitchFamily="-112" charset="-128"/>
            </a:endParaRPr>
          </a:p>
          <a:p>
            <a:pPr eaLnBrk="1" hangingPunct="1"/>
            <a:r>
              <a:rPr lang="it-IT" sz="2100" smtClean="0">
                <a:effectLst>
                  <a:outerShdw blurRad="38100" dist="38100" dir="2700000" algn="tl">
                    <a:srgbClr val="646B86"/>
                  </a:outerShdw>
                </a:effectLst>
                <a:ea typeface="ＭＳ Ｐゴシック" pitchFamily="-112" charset="-128"/>
              </a:rPr>
              <a:t>Lever F., “Rilevanza della Messa come comunicazione” in </a:t>
            </a:r>
            <a:r>
              <a:rPr lang="it-IT" sz="2100" u="sng" smtClean="0">
                <a:effectLst>
                  <a:outerShdw blurRad="38100" dist="38100" dir="2700000" algn="tl">
                    <a:srgbClr val="646B86"/>
                  </a:outerShdw>
                </a:effectLst>
                <a:ea typeface="ＭＳ Ｐゴシック" pitchFamily="-112" charset="-128"/>
              </a:rPr>
              <a:t>Nuovo dizionario di liturgia</a:t>
            </a:r>
            <a:r>
              <a:rPr lang="it-IT" sz="2100" smtClean="0">
                <a:effectLst>
                  <a:outerShdw blurRad="38100" dist="38100" dir="2700000" algn="tl">
                    <a:srgbClr val="646B86"/>
                  </a:outerShdw>
                </a:effectLst>
                <a:ea typeface="ＭＳ Ｐゴシック" pitchFamily="-112" charset="-128"/>
              </a:rPr>
              <a:t> ...., op. cit., p. 1216</a:t>
            </a:r>
            <a:r>
              <a:rPr lang="it-IT" smtClean="0">
                <a:effectLst>
                  <a:outerShdw blurRad="38100" dist="38100" dir="2700000" algn="tl">
                    <a:srgbClr val="646B86"/>
                  </a:outerShdw>
                </a:effectLst>
                <a:ea typeface="ＭＳ Ｐゴシック" pitchFamily="-112" charset="-128"/>
              </a:rPr>
              <a:t>.</a:t>
            </a:r>
          </a:p>
          <a:p>
            <a:pPr eaLnBrk="1" hangingPunct="1"/>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Segnaposto contenuto 2"/>
          <p:cNvSpPr>
            <a:spLocks noGrp="1"/>
          </p:cNvSpPr>
          <p:nvPr>
            <p:ph idx="1"/>
          </p:nvPr>
        </p:nvSpPr>
        <p:spPr>
          <a:xfrm>
            <a:off x="457200" y="1143000"/>
            <a:ext cx="8229600" cy="4708525"/>
          </a:xfrm>
        </p:spPr>
        <p:txBody>
          <a:bodyPr/>
          <a:lstStyle/>
          <a:p>
            <a:pPr eaLnBrk="1" hangingPunct="1"/>
            <a:r>
              <a:rPr lang="it-IT" dirty="0" smtClean="0">
                <a:effectLst>
                  <a:outerShdw blurRad="38100" dist="38100" dir="2700000" algn="tl">
                    <a:srgbClr val="646B86"/>
                  </a:outerShdw>
                </a:effectLst>
                <a:ea typeface="ＭＳ Ｐゴシック" pitchFamily="-112" charset="-128"/>
              </a:rPr>
              <a:t>Vediamo a mo’ di esempio il gesto dell’abluzione che manifesta il suo valore simbolico se, come afferma il Messale: “il sacerdote si lava le mani con l’acqua versatagli dal ministro” (PNMR n. 106). </a:t>
            </a:r>
          </a:p>
          <a:p>
            <a:pPr eaLnBrk="1" hangingPunct="1"/>
            <a:r>
              <a:rPr lang="it-IT" dirty="0" smtClean="0">
                <a:effectLst>
                  <a:outerShdw blurRad="38100" dist="38100" dir="2700000" algn="tl">
                    <a:srgbClr val="646B86"/>
                  </a:outerShdw>
                </a:effectLst>
                <a:ea typeface="ＭＳ Ｐゴシック" pitchFamily="-112" charset="-128"/>
              </a:rPr>
              <a:t>Sarebbe sicuramente più espressivo servirsi di una brocca, di un catino e di un asciugamano: “se il segno è lavarsi le mani, ci si lavi le mani o lo si tralasci”.</a:t>
            </a:r>
          </a:p>
          <a:p>
            <a:pPr eaLnBrk="1" hangingPunct="1"/>
            <a:r>
              <a:rPr lang="it-IT" dirty="0" smtClean="0">
                <a:effectLst>
                  <a:outerShdw blurRad="38100" dist="38100" dir="2700000" algn="tl">
                    <a:srgbClr val="646B86"/>
                  </a:outerShdw>
                </a:effectLst>
                <a:ea typeface="ＭＳ Ｐゴシック" pitchFamily="-112" charset="-128"/>
              </a:rPr>
              <a:t>Ibidem op. cit., p. 1216.</a:t>
            </a:r>
          </a:p>
          <a:p>
            <a:pPr eaLnBrk="1" hangingPunct="1"/>
            <a:endParaRPr lang="it-IT" dirty="0"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Così pure il ridurre l’immersione battesimale all’infusione ha portato ad una svalutazione del significato del gesto simbolico battesimale.</a:t>
            </a:r>
          </a:p>
          <a:p>
            <a:pPr eaLnBrk="1" hangingPunct="1"/>
            <a:r>
              <a:rPr lang="it-IT" smtClean="0">
                <a:effectLst>
                  <a:outerShdw blurRad="38100" dist="38100" dir="2700000" algn="tl">
                    <a:srgbClr val="646B86"/>
                  </a:outerShdw>
                </a:effectLst>
                <a:ea typeface="ＭＳ Ｐゴシック" pitchFamily="-112" charset="-128"/>
              </a:rPr>
              <a:t>L’infusione manifesta bene l’aspetto della purificazione, però rimane nascosto il significato simbolico della morte al peccato e della nuova nascita che permette la nostra incorporazione a Cristo risorto; significato che invece si rivelava nell’immersione battesimale.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Questo non vuol dire che nelle nostre chiese dobbiamo installare delle piscine, ma neppure che si riduca il fonte battesimale ad un bacile, come a volte accade, o a un bacile su un tre piedi, o ad un recipiente che viene portato all’altare al momento del Battesimo.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Segnaposto contenuto 2"/>
          <p:cNvSpPr>
            <a:spLocks noGrp="1"/>
          </p:cNvSpPr>
          <p:nvPr>
            <p:ph idx="1"/>
          </p:nvPr>
        </p:nvSpPr>
        <p:spPr/>
        <p:txBody>
          <a:bodyPr/>
          <a:lstStyle/>
          <a:p>
            <a:pPr eaLnBrk="1" hangingPunct="1"/>
            <a:r>
              <a:rPr lang="it-IT" smtClean="0">
                <a:effectLst>
                  <a:outerShdw blurRad="38100" dist="38100" dir="2700000" algn="tl">
                    <a:srgbClr val="646B86"/>
                  </a:outerShdw>
                </a:effectLst>
                <a:ea typeface="ＭＳ Ｐゴシック" pitchFamily="-112" charset="-128"/>
              </a:rPr>
              <a:t>Ancor più contraddittorio e non-significativo è diventato, nella liturgia cristiana, il gesto di mangiare e bere. </a:t>
            </a:r>
          </a:p>
          <a:p>
            <a:pPr eaLnBrk="1" hangingPunct="1"/>
            <a:r>
              <a:rPr lang="it-IT" smtClean="0">
                <a:effectLst>
                  <a:outerShdw blurRad="38100" dist="38100" dir="2700000" algn="tl">
                    <a:srgbClr val="646B86"/>
                  </a:outerShdw>
                </a:effectLst>
                <a:ea typeface="ＭＳ Ｐゴシック" pitchFamily="-112" charset="-128"/>
              </a:rPr>
              <a:t>Il Messale in proposito ricorda che: “la natura di segno esige che la materia della celebrazione eucaristica si presenti veramente come cibo” (PNMR n. 283). Il pane e il vino sono gli elementi simbolici primari dell’Eucaristia, non a caso i primi nomi del culto cristiano furono “frazione del pane” e “cena del Signore”.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Segnaposto contenuto 2"/>
          <p:cNvSpPr>
            <a:spLocks noGrp="1"/>
          </p:cNvSpPr>
          <p:nvPr>
            <p:ph idx="1"/>
          </p:nvPr>
        </p:nvSpPr>
        <p:spPr>
          <a:xfrm>
            <a:off x="457200" y="260648"/>
            <a:ext cx="8229600" cy="6048077"/>
          </a:xfrm>
        </p:spPr>
        <p:txBody>
          <a:bodyPr/>
          <a:lstStyle/>
          <a:p>
            <a:pPr eaLnBrk="1" hangingPunct="1"/>
            <a:r>
              <a:rPr lang="it-IT" dirty="0" smtClean="0">
                <a:effectLst>
                  <a:outerShdw blurRad="38100" dist="38100" dir="2700000" algn="tl">
                    <a:srgbClr val="646B86"/>
                  </a:outerShdw>
                </a:effectLst>
                <a:ea typeface="ＭＳ Ｐゴシック" pitchFamily="-112" charset="-128"/>
              </a:rPr>
              <a:t>Oggi essi dovrebbero riacquistare il loro ruolo diventando segni ben visibili per l’assemblea e, come tali, dovrebbero essere particolarmente evidenti per la comunità, ancor più delle altre cose che vediamo sull’altare (il Messale, le candele..).</a:t>
            </a:r>
          </a:p>
          <a:p>
            <a:pPr eaLnBrk="1" hangingPunct="1"/>
            <a:r>
              <a:rPr lang="it-IT" dirty="0" smtClean="0">
                <a:effectLst>
                  <a:outerShdw blurRad="38100" dist="38100" dir="2700000" algn="tl">
                    <a:srgbClr val="646B86"/>
                  </a:outerShdw>
                </a:effectLst>
                <a:ea typeface="ＭＳ Ｐゴシック" pitchFamily="-112" charset="-128"/>
              </a:rPr>
              <a:t>Se il segno dell’Eucaristia è il pane, che questo si presenti veramente come pane, come alimento e non come qualcosa che non “nutre”, altrimenti ne viene, non solo celato, ma addirittura snaturato tutto il suo significato.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Segnaposto contenuto 2"/>
          <p:cNvSpPr>
            <a:spLocks noGrp="1"/>
          </p:cNvSpPr>
          <p:nvPr>
            <p:ph idx="1"/>
          </p:nvPr>
        </p:nvSpPr>
        <p:spPr>
          <a:xfrm>
            <a:off x="457200" y="980728"/>
            <a:ext cx="8229600" cy="5327997"/>
          </a:xfrm>
        </p:spPr>
        <p:txBody>
          <a:bodyPr/>
          <a:lstStyle/>
          <a:p>
            <a:pPr eaLnBrk="1" hangingPunct="1"/>
            <a:r>
              <a:rPr lang="it-IT" dirty="0" smtClean="0">
                <a:effectLst>
                  <a:outerShdw blurRad="38100" dist="38100" dir="2700000" algn="tl">
                    <a:srgbClr val="646B86"/>
                  </a:outerShdw>
                </a:effectLst>
                <a:ea typeface="ＭＳ Ｐゴシック" pitchFamily="-112" charset="-128"/>
              </a:rPr>
              <a:t>Così per la presentazione dei doni. </a:t>
            </a:r>
            <a:r>
              <a:rPr lang="it-IT" dirty="0" smtClean="0"/>
              <a:t>Vengono portati all’altare pane e vino, cioè gli elementi sui quali verrà invocato lo Spirito e per i quali si renderà grazie al Padre; e possono essere portati doni per la Chiesa o per i poveri. Non è bello, invece, portare all’altare materiali vari che non hanno nulla a che fare con la celebrazione dell’eucaristia. Il pane e il vino contengono già tutto: sono frutto del lavoro umano e quindi hanno in sé la gioia e la fatica, le delusioni e le speranze che accompagnano il vivere quotidiano.</a:t>
            </a:r>
            <a:endParaRPr lang="it-IT" dirty="0"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 registri della comunicazione nella Liturgia</a:t>
            </a:r>
            <a:endParaRPr lang="it-IT" dirty="0"/>
          </a:p>
        </p:txBody>
      </p:sp>
      <p:sp>
        <p:nvSpPr>
          <p:cNvPr id="3" name="Segnaposto contenuto 2"/>
          <p:cNvSpPr>
            <a:spLocks noGrp="1"/>
          </p:cNvSpPr>
          <p:nvPr>
            <p:ph idx="1"/>
          </p:nvPr>
        </p:nvSpPr>
        <p:spPr/>
        <p:txBody>
          <a:bodyPr/>
          <a:lstStyle/>
          <a:p>
            <a:pPr marL="0" indent="0" algn="just">
              <a:buNone/>
            </a:pPr>
            <a:r>
              <a:rPr lang="it-IT" dirty="0" smtClean="0"/>
              <a:t>In sintonia con il Direttorio occorre ribadire che nella Liturgia molti e diversi sono gli elementi e i registri della comunicazione che, nella loro semplicità, concorrono a coinvolgere il credente in tutte le sue dimensioni e a farlo uscire dalla sua individualità, per condurlo ad aprirsi all’identità comunitaria dell’intero corpo di Cristo, di cui è membro: l’architettura, l’iconografia, il canto, la parola, il silenzio, i gesti, le vesti liturgiche …</a:t>
            </a:r>
          </a:p>
          <a:p>
            <a:pPr marL="0" indent="0" algn="just">
              <a:buNone/>
            </a:pPr>
            <a:endParaRPr lang="it-IT"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eaLnBrk="1" hangingPunct="1">
              <a:defRPr/>
            </a:pPr>
            <a:r>
              <a:rPr lang="it-IT" smtClean="0"/>
              <a:t>I </a:t>
            </a:r>
            <a:r>
              <a:rPr lang="it-IT" dirty="0" smtClean="0"/>
              <a:t>codici verbali </a:t>
            </a:r>
            <a:endParaRPr lang="it-IT" dirty="0"/>
          </a:p>
        </p:txBody>
      </p:sp>
      <p:sp>
        <p:nvSpPr>
          <p:cNvPr id="50179"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Il linguaggio, come si è già detto, è lo strumento di comunicazione più efficiente e nello stesso tempo più complesso a nostra disposizione.</a:t>
            </a:r>
          </a:p>
          <a:p>
            <a:r>
              <a:rPr lang="it-IT" smtClean="0">
                <a:effectLst>
                  <a:outerShdw blurRad="38100" dist="38100" dir="2700000" algn="tl">
                    <a:srgbClr val="646B86"/>
                  </a:outerShdw>
                </a:effectLst>
                <a:ea typeface="ＭＳ Ｐゴシック" pitchFamily="-112" charset="-128"/>
              </a:rPr>
              <a:t>Il linguaggio è formato da segni verbali che possono essere distinti in due categorie primarie: segni appartenenti al codice linguistico, e segni appartenenti al codice paralinguistico.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Segnaposto contenuto 2"/>
          <p:cNvSpPr>
            <a:spLocks noGrp="1"/>
          </p:cNvSpPr>
          <p:nvPr>
            <p:ph idx="1"/>
          </p:nvPr>
        </p:nvSpPr>
        <p:spPr/>
        <p:txBody>
          <a:bodyPr/>
          <a:lstStyle/>
          <a:p>
            <a:pPr eaLnBrk="1" hangingPunct="1"/>
            <a:r>
              <a:rPr lang="it-IT" dirty="0" smtClean="0">
                <a:effectLst>
                  <a:outerShdw blurRad="38100" dist="38100" dir="2700000" algn="tl">
                    <a:srgbClr val="646B86"/>
                  </a:outerShdw>
                </a:effectLst>
                <a:ea typeface="ＭＳ Ｐゴシック" pitchFamily="-112" charset="-128"/>
              </a:rPr>
              <a:t>Appartengono al codice paralinguistico la pronuncia, la sonorità, l’intonazione. Questi segni partecipano alla definizione del linguaggio e attraverso di essi si fornisce al ricevente la chiave di decodificazione del messaggio inviatogli. </a:t>
            </a:r>
          </a:p>
          <a:p>
            <a:pPr eaLnBrk="1" hangingPunct="1"/>
            <a:r>
              <a:rPr lang="it-IT" dirty="0" smtClean="0">
                <a:effectLst>
                  <a:outerShdw blurRad="38100" dist="38100" dir="2700000" algn="tl">
                    <a:srgbClr val="646B86"/>
                  </a:outerShdw>
                </a:effectLst>
                <a:ea typeface="ＭＳ Ｐゴシック" pitchFamily="-112" charset="-128"/>
              </a:rPr>
              <a:t>Durante la celebrazione liturgica se il tono del </a:t>
            </a:r>
            <a:r>
              <a:rPr lang="it-IT" smtClean="0">
                <a:effectLst>
                  <a:outerShdw blurRad="38100" dist="38100" dir="2700000" algn="tl">
                    <a:srgbClr val="646B86"/>
                  </a:outerShdw>
                </a:effectLst>
                <a:ea typeface="ＭＳ Ｐゴシック" pitchFamily="-112" charset="-128"/>
              </a:rPr>
              <a:t>celebrante o/e </a:t>
            </a:r>
            <a:r>
              <a:rPr lang="it-IT" dirty="0" smtClean="0">
                <a:effectLst>
                  <a:outerShdw blurRad="38100" dist="38100" dir="2700000" algn="tl">
                    <a:srgbClr val="646B86"/>
                  </a:outerShdw>
                </a:effectLst>
                <a:ea typeface="ＭＳ Ｐゴシック" pitchFamily="-112" charset="-128"/>
              </a:rPr>
              <a:t>del lettore </a:t>
            </a:r>
            <a:r>
              <a:rPr lang="it-IT" smtClean="0">
                <a:effectLst>
                  <a:outerShdw blurRad="38100" dist="38100" dir="2700000" algn="tl">
                    <a:srgbClr val="646B86"/>
                  </a:outerShdw>
                </a:effectLst>
                <a:ea typeface="ＭＳ Ｐゴシック" pitchFamily="-112" charset="-128"/>
              </a:rPr>
              <a:t>è distaccato, si </a:t>
            </a:r>
            <a:r>
              <a:rPr lang="it-IT" dirty="0" smtClean="0">
                <a:effectLst>
                  <a:outerShdw blurRad="38100" dist="38100" dir="2700000" algn="tl">
                    <a:srgbClr val="646B86"/>
                  </a:outerShdw>
                </a:effectLst>
                <a:ea typeface="ＭＳ Ｐゴシック" pitchFamily="-112" charset="-128"/>
              </a:rPr>
              <a:t>presta alle tipiche inflessioni e cantilene.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Il codice linguistico utilizzato è altamente specializzato e di difficile comprensione (cfr. espressioni come: ‘grazia’, ‘comunione con lo Spirito Santo’, ‘memoriale’, ‘Agnello di Dio’).</a:t>
            </a:r>
          </a:p>
          <a:p>
            <a:r>
              <a:rPr lang="it-IT" smtClean="0">
                <a:effectLst>
                  <a:outerShdw blurRad="38100" dist="38100" dir="2700000" algn="tl">
                    <a:srgbClr val="646B86"/>
                  </a:outerShdw>
                </a:effectLst>
                <a:ea typeface="ＭＳ Ｐゴシック" pitchFamily="-112" charset="-128"/>
              </a:rPr>
              <a:t>La stessa costruzione dei periodi è troppo complicata e ricalca l’eleganza dei periodi latini, con frequenti apposizioni e subordinate a grappolo, che impediscono di seguire l’andamento del discorso.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egnaposto contenuto 2"/>
          <p:cNvSpPr>
            <a:spLocks noGrp="1"/>
          </p:cNvSpPr>
          <p:nvPr>
            <p:ph idx="1"/>
          </p:nvPr>
        </p:nvSpPr>
        <p:spPr>
          <a:xfrm>
            <a:off x="457200" y="609600"/>
            <a:ext cx="8229600" cy="5699125"/>
          </a:xfrm>
        </p:spPr>
        <p:txBody>
          <a:bodyPr/>
          <a:lstStyle/>
          <a:p>
            <a:r>
              <a:rPr lang="it-IT" smtClean="0">
                <a:effectLst>
                  <a:outerShdw blurRad="38100" dist="38100" dir="2700000" algn="tl">
                    <a:srgbClr val="646B86"/>
                  </a:outerShdw>
                </a:effectLst>
                <a:ea typeface="ＭＳ Ｐゴシック" pitchFamily="-112" charset="-128"/>
              </a:rPr>
              <a:t>“L’orazione romana aveva inventato la struttura : “ Dio...., tu che..., fa che adesso...., per Cristo”. E’ una struttura che deriva dalla Bibbia e che corrisponde allo schema corrente delle nostre richieste: “Visto che tu..., vorresti...”; e può ancora funzionare bene. Ma se la preghiera è detta in lingua viva, bisogna rinunciare alla fraseologia della sintassi latina. Bisogna trovare delle procedure sintattiche che siano familiari agli ascoltatori”.</a:t>
            </a:r>
          </a:p>
          <a:p>
            <a:pPr>
              <a:buFont typeface="Wingdings 2" pitchFamily="-112" charset="2"/>
              <a:buNone/>
            </a:pPr>
            <a:endParaRPr lang="it-IT" smtClean="0">
              <a:effectLst>
                <a:outerShdw blurRad="38100" dist="38100" dir="2700000" algn="tl">
                  <a:srgbClr val="646B86"/>
                </a:outerShdw>
              </a:effectLst>
              <a:ea typeface="ＭＳ Ｐゴシック" pitchFamily="-112" charset="-128"/>
            </a:endParaRPr>
          </a:p>
          <a:p>
            <a:r>
              <a:rPr lang="it-IT" sz="2000" smtClean="0">
                <a:effectLst>
                  <a:outerShdw blurRad="38100" dist="38100" dir="2700000" algn="tl">
                    <a:srgbClr val="646B86"/>
                  </a:outerShdw>
                </a:effectLst>
                <a:ea typeface="ＭＳ Ｐゴシック" pitchFamily="-112" charset="-128"/>
              </a:rPr>
              <a:t>Gelineau J., </a:t>
            </a:r>
            <a:r>
              <a:rPr lang="it-IT" sz="2000" u="sng" smtClean="0">
                <a:effectLst>
                  <a:outerShdw blurRad="38100" dist="38100" dir="2700000" algn="tl">
                    <a:srgbClr val="646B86"/>
                  </a:outerShdw>
                </a:effectLst>
                <a:ea typeface="ＭＳ Ｐゴシック" pitchFamily="-112" charset="-128"/>
              </a:rPr>
              <a:t>La liturgia domani</a:t>
            </a:r>
            <a:r>
              <a:rPr lang="it-IT" sz="2000" smtClean="0">
                <a:effectLst>
                  <a:outerShdw blurRad="38100" dist="38100" dir="2700000" algn="tl">
                    <a:srgbClr val="646B86"/>
                  </a:outerShdw>
                </a:effectLst>
                <a:ea typeface="ＭＳ Ｐゴシック" pitchFamily="-112" charset="-128"/>
              </a:rPr>
              <a:t>......, op. cit., p. 105.</a:t>
            </a:r>
          </a:p>
          <a:p>
            <a:pPr eaLnBrk="1" hangingPunct="1"/>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egnaposto contenuto 2"/>
          <p:cNvSpPr>
            <a:spLocks noGrp="1"/>
          </p:cNvSpPr>
          <p:nvPr>
            <p:ph idx="1"/>
          </p:nvPr>
        </p:nvSpPr>
        <p:spPr>
          <a:xfrm>
            <a:off x="457200" y="533400"/>
            <a:ext cx="8229600" cy="5775325"/>
          </a:xfrm>
        </p:spPr>
        <p:txBody>
          <a:bodyPr/>
          <a:lstStyle/>
          <a:p>
            <a:pPr eaLnBrk="1" hangingPunct="1"/>
            <a:r>
              <a:rPr lang="it-IT" sz="2600" smtClean="0">
                <a:effectLst>
                  <a:outerShdw blurRad="38100" dist="38100" dir="2700000" algn="tl">
                    <a:srgbClr val="646B86"/>
                  </a:outerShdw>
                </a:effectLst>
                <a:ea typeface="ＭＳ Ｐゴシック" pitchFamily="-112" charset="-128"/>
              </a:rPr>
              <a:t>Altra cosa evidente per quanto riguarda i problemi collegati al codice verbale è :</a:t>
            </a:r>
          </a:p>
          <a:p>
            <a:pPr eaLnBrk="1" hangingPunct="1"/>
            <a:r>
              <a:rPr lang="it-IT" sz="2600" smtClean="0">
                <a:effectLst>
                  <a:outerShdw blurRad="38100" dist="38100" dir="2700000" algn="tl">
                    <a:srgbClr val="646B86"/>
                  </a:outerShdw>
                </a:effectLst>
                <a:ea typeface="ＭＳ Ｐゴシック" pitchFamily="-112" charset="-128"/>
              </a:rPr>
              <a:t>“Di fronte a una simile valanga di parole, una mente di medie capacità non riesce a seguire - meno che meno, poi, se il linguaggio usato e la sua tematica non le sono familiari. Ne deriva un effetto di saturazione . Si finisce per difendersi dall’assalto delle parole. Alcuni hanno il rimorso di non essere abbastanza attenti e recettivi . I più spirituali lamentano il poco spazio lasciato al ‘cuore’ e alla contemplazione nella liturgia, dal momento che la ragione vi è continuamente sollecitata.....Altri infine si rifugiano nel loro messalino, oppure evadono altrove”. </a:t>
            </a:r>
            <a:r>
              <a:rPr lang="it-IT" sz="1800" smtClean="0">
                <a:effectLst>
                  <a:outerShdw blurRad="38100" dist="38100" dir="2700000" algn="tl">
                    <a:srgbClr val="646B86"/>
                  </a:outerShdw>
                </a:effectLst>
                <a:ea typeface="ＭＳ Ｐゴシック" pitchFamily="-112" charset="-128"/>
              </a:rPr>
              <a:t>Ibidem, op. cit., p. 73.</a:t>
            </a:r>
          </a:p>
          <a:p>
            <a:pPr eaLnBrk="1" hangingPunct="1"/>
            <a:endParaRPr lang="it-IT" smtClean="0">
              <a:effectLst>
                <a:outerShdw blurRad="38100" dist="38100" dir="2700000" algn="tl">
                  <a:srgbClr val="646B86"/>
                </a:outerShdw>
              </a:effectLst>
              <a:ea typeface="ＭＳ Ｐゴシック" pitchFamily="-112" charset="-128"/>
            </a:endParaRPr>
          </a:p>
          <a:p>
            <a:pPr eaLnBrk="1" hangingPunct="1"/>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contenuto 2"/>
          <p:cNvSpPr>
            <a:spLocks noGrp="1"/>
          </p:cNvSpPr>
          <p:nvPr>
            <p:ph idx="1"/>
          </p:nvPr>
        </p:nvSpPr>
        <p:spPr>
          <a:xfrm>
            <a:off x="457200" y="609600"/>
            <a:ext cx="8229600" cy="5699125"/>
          </a:xfrm>
        </p:spPr>
        <p:txBody>
          <a:bodyPr/>
          <a:lstStyle/>
          <a:p>
            <a:r>
              <a:rPr lang="it-IT" dirty="0" smtClean="0">
                <a:effectLst>
                  <a:outerShdw blurRad="38100" dist="38100" dir="2700000" algn="tl">
                    <a:srgbClr val="646B86"/>
                  </a:outerShdw>
                </a:effectLst>
                <a:ea typeface="ＭＳ Ｐゴシック" pitchFamily="-112" charset="-128"/>
              </a:rPr>
              <a:t>Da quanto detto emerge la </a:t>
            </a:r>
            <a:r>
              <a:rPr lang="it-IT" dirty="0" smtClean="0">
                <a:solidFill>
                  <a:srgbClr val="D16349"/>
                </a:solidFill>
                <a:effectLst>
                  <a:outerShdw blurRad="38100" dist="38100" dir="2700000" algn="tl">
                    <a:srgbClr val="FFFFFF"/>
                  </a:outerShdw>
                </a:effectLst>
                <a:ea typeface="ＭＳ Ｐゴシック" pitchFamily="-112" charset="-128"/>
              </a:rPr>
              <a:t>necessità di una revisione, da parte di persone competenti, sulla tipologia e quantità del codice verbale  utilizzato nella liturgia</a:t>
            </a:r>
            <a:r>
              <a:rPr lang="it-IT" dirty="0" smtClean="0">
                <a:effectLst>
                  <a:outerShdw blurRad="38100" dist="38100" dir="2700000" algn="tl">
                    <a:srgbClr val="646B86"/>
                  </a:outerShdw>
                </a:effectLst>
                <a:ea typeface="ＭＳ Ｐゴシック" pitchFamily="-112" charset="-128"/>
              </a:rPr>
              <a:t>, che, a quanto pare, più che veicolare il mistero, arriva a distrarre da un’attenta partecipazione.</a:t>
            </a:r>
          </a:p>
          <a:p>
            <a:r>
              <a:rPr lang="it-IT" dirty="0" smtClean="0">
                <a:effectLst>
                  <a:outerShdw blurRad="38100" dist="38100" dir="2700000" algn="tl">
                    <a:srgbClr val="646B86"/>
                  </a:outerShdw>
                </a:effectLst>
                <a:ea typeface="ＭＳ Ｐゴシック" pitchFamily="-112" charset="-128"/>
              </a:rPr>
              <a:t>È quanto si è tentato di fare con la revisione dei Lezionari e si sta tentando di fare con i la revisione del Messale e degli altri riti.</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egnaposto contenuto 2"/>
          <p:cNvSpPr>
            <a:spLocks noGrp="1"/>
          </p:cNvSpPr>
          <p:nvPr>
            <p:ph idx="1"/>
          </p:nvPr>
        </p:nvSpPr>
        <p:spPr>
          <a:xfrm>
            <a:off x="457200" y="1082675"/>
            <a:ext cx="8229600" cy="5775325"/>
          </a:xfrm>
        </p:spPr>
        <p:txBody>
          <a:bodyPr/>
          <a:lstStyle/>
          <a:p>
            <a:r>
              <a:rPr lang="it-IT" smtClean="0">
                <a:effectLst>
                  <a:outerShdw blurRad="38100" dist="38100" dir="2700000" algn="tl">
                    <a:srgbClr val="646B86"/>
                  </a:outerShdw>
                </a:effectLst>
                <a:ea typeface="ＭＳ Ｐゴシック" pitchFamily="-112" charset="-128"/>
              </a:rPr>
              <a:t>Ritornando alla nostra analisi, vogliamo far ora notare come letture e preghiere vengono lette troppo in fretta, non tenendo conto che l’orecchio nell’ascoltare è più lento dell’occhio nel leggere.</a:t>
            </a:r>
          </a:p>
          <a:p>
            <a:r>
              <a:rPr lang="it-IT" smtClean="0">
                <a:effectLst>
                  <a:outerShdw blurRad="38100" dist="38100" dir="2700000" algn="tl">
                    <a:srgbClr val="646B86"/>
                  </a:outerShdw>
                </a:effectLst>
                <a:ea typeface="ＭＳ Ｐゴシック" pitchFamily="-112" charset="-128"/>
              </a:rPr>
              <a:t>L’uomo di oggi è, inoltre, ‘saturo’ di parole, il suo orecchio è bombardato dai Mass media, dalla pubblicità, dalla frenesia della vita, a tal punto che la parola,  ha finito per svalutarsi.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egnaposto contenuto 2"/>
          <p:cNvSpPr>
            <a:spLocks noGrp="1"/>
          </p:cNvSpPr>
          <p:nvPr>
            <p:ph idx="1"/>
          </p:nvPr>
        </p:nvSpPr>
        <p:spPr>
          <a:xfrm>
            <a:off x="457200" y="533400"/>
            <a:ext cx="8229600" cy="5775325"/>
          </a:xfrm>
        </p:spPr>
        <p:txBody>
          <a:bodyPr/>
          <a:lstStyle/>
          <a:p>
            <a:r>
              <a:rPr lang="it-IT" smtClean="0">
                <a:effectLst>
                  <a:outerShdw blurRad="38100" dist="38100" dir="2700000" algn="tl">
                    <a:srgbClr val="646B86"/>
                  </a:outerShdw>
                </a:effectLst>
                <a:ea typeface="ＭＳ Ｐゴシック" pitchFamily="-112" charset="-128"/>
              </a:rPr>
              <a:t>Malgrado tutto questo, la parola riesce ancora a catturare la nostra attenzione quando assume forme capaci di veicolare un messaggio, che attraverso la sua forma riusciamo a percepire come significativo.</a:t>
            </a:r>
          </a:p>
          <a:p>
            <a:r>
              <a:rPr lang="it-IT" sz="5000" smtClean="0">
                <a:effectLst>
                  <a:outerShdw blurRad="38100" dist="38100" dir="2700000" algn="tl">
                    <a:srgbClr val="646B86"/>
                  </a:outerShdw>
                </a:effectLst>
                <a:ea typeface="ＭＳ Ｐゴシック" pitchFamily="-112" charset="-128"/>
              </a:rPr>
              <a:t> A seconda della forma che diamo ad un enunciato ecco che cambia il tipo di messaggio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scene3d>
              <a:camera prst="orthographicFront"/>
              <a:lightRig rig="soft" dir="t">
                <a:rot lat="0" lon="0" rev="16800000"/>
              </a:lightRig>
            </a:scene3d>
            <a:sp3d prstMaterial="softEdge">
              <a:bevelT w="38100" h="38100"/>
            </a:sp3d>
          </a:bodyPr>
          <a:lstStyle/>
          <a:p>
            <a:pPr>
              <a:defRPr/>
            </a:pPr>
            <a:r>
              <a:rPr lang="it-IT" dirty="0" err="1" smtClean="0"/>
              <a:t>3</a:t>
            </a:r>
            <a:r>
              <a:rPr lang="it-IT" dirty="0" smtClean="0"/>
              <a:t>. Deve esserci una vera interazione </a:t>
            </a:r>
            <a:endParaRPr lang="it-IT" dirty="0"/>
          </a:p>
        </p:txBody>
      </p:sp>
      <p:sp>
        <p:nvSpPr>
          <p:cNvPr id="59395"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Affinché si realizzi una comunicazione autentica è indispensabile che via sia un’interazione fra emittente e ricevente. </a:t>
            </a:r>
          </a:p>
          <a:p>
            <a:r>
              <a:rPr lang="it-IT" smtClean="0">
                <a:effectLst>
                  <a:outerShdw blurRad="38100" dist="38100" dir="2700000" algn="tl">
                    <a:srgbClr val="646B86"/>
                  </a:outerShdw>
                </a:effectLst>
                <a:ea typeface="ＭＳ Ｐゴシック" pitchFamily="-112" charset="-128"/>
              </a:rPr>
              <a:t>Negli studi sulla comunicazione il processo di interazione viene verificato attraverso il feed-back, che può essere definito come: “il ritorno di informazione come controllo della fonte per garantire la regolarità del processo”.</a:t>
            </a:r>
          </a:p>
          <a:p>
            <a:pPr>
              <a:buFont typeface="Wingdings 2" pitchFamily="-112" charset="2"/>
              <a:buNone/>
            </a:pPr>
            <a:endParaRPr lang="it-IT" smtClean="0">
              <a:effectLst>
                <a:outerShdw blurRad="38100" dist="38100" dir="2700000" algn="tl">
                  <a:srgbClr val="646B86"/>
                </a:outerShdw>
              </a:effectLst>
              <a:ea typeface="ＭＳ Ｐゴシック" pitchFamily="-112" charset="-128"/>
            </a:endParaRPr>
          </a:p>
          <a:p>
            <a:r>
              <a:rPr lang="it-IT" sz="2100" smtClean="0">
                <a:effectLst>
                  <a:outerShdw blurRad="38100" dist="38100" dir="2700000" algn="tl">
                    <a:srgbClr val="646B86"/>
                  </a:outerShdw>
                </a:effectLst>
                <a:ea typeface="ＭＳ Ｐゴシック" pitchFamily="-112" charset="-128"/>
              </a:rPr>
              <a:t>Lever F., “La rilevanza della Messa come comunicazione”, in </a:t>
            </a:r>
            <a:r>
              <a:rPr lang="it-IT" sz="2100" u="sng" smtClean="0">
                <a:effectLst>
                  <a:outerShdw blurRad="38100" dist="38100" dir="2700000" algn="tl">
                    <a:srgbClr val="646B86"/>
                  </a:outerShdw>
                </a:effectLst>
                <a:ea typeface="ＭＳ Ｐゴシック" pitchFamily="-112" charset="-128"/>
              </a:rPr>
              <a:t>Nuovo dizionario di liturgia</a:t>
            </a:r>
            <a:r>
              <a:rPr lang="it-IT" sz="2100" smtClean="0">
                <a:effectLst>
                  <a:outerShdw blurRad="38100" dist="38100" dir="2700000" algn="tl">
                    <a:srgbClr val="646B86"/>
                  </a:outerShdw>
                </a:effectLst>
                <a:ea typeface="ＭＳ Ｐゴシック" pitchFamily="-112" charset="-128"/>
              </a:rPr>
              <a:t>..., op. cit., 1220.</a:t>
            </a:r>
          </a:p>
          <a:p>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egnaposto contenuto 2"/>
          <p:cNvSpPr>
            <a:spLocks noGrp="1"/>
          </p:cNvSpPr>
          <p:nvPr>
            <p:ph idx="1"/>
          </p:nvPr>
        </p:nvSpPr>
        <p:spPr>
          <a:xfrm>
            <a:off x="457200" y="685800"/>
            <a:ext cx="8229600" cy="5622925"/>
          </a:xfrm>
        </p:spPr>
        <p:txBody>
          <a:bodyPr/>
          <a:lstStyle/>
          <a:p>
            <a:r>
              <a:rPr lang="it-IT" smtClean="0">
                <a:effectLst>
                  <a:outerShdw blurRad="38100" dist="38100" dir="2700000" algn="tl">
                    <a:srgbClr val="646B86"/>
                  </a:outerShdw>
                </a:effectLst>
                <a:ea typeface="ＭＳ Ｐゴシック" pitchFamily="-112" charset="-128"/>
              </a:rPr>
              <a:t>Attraverso l’interazione il ricevente può quindi agire sull’emittente.</a:t>
            </a:r>
          </a:p>
          <a:p>
            <a:r>
              <a:rPr lang="it-IT" smtClean="0">
                <a:effectLst>
                  <a:outerShdw blurRad="38100" dist="38100" dir="2700000" algn="tl">
                    <a:srgbClr val="646B86"/>
                  </a:outerShdw>
                </a:effectLst>
                <a:ea typeface="ＭＳ Ｐゴシック" pitchFamily="-112" charset="-128"/>
              </a:rPr>
              <a:t>Un processo comunicativo, per essere tale, deve coinvolgere tutti coloro che vi partecipano, un processo unidirezionale non è veicolo di comunicazione ma di oppressione: la comunicazione è l’interagire di persone libere.</a:t>
            </a:r>
          </a:p>
          <a:p>
            <a:endParaRPr lang="it-IT" smtClean="0">
              <a:effectLst>
                <a:outerShdw blurRad="38100" dist="38100" dir="2700000" algn="tl">
                  <a:srgbClr val="646B86"/>
                </a:outerShdw>
              </a:effectLst>
              <a:ea typeface="ＭＳ Ｐゴシック" pitchFamily="-112" charset="-128"/>
            </a:endParaRPr>
          </a:p>
          <a:p>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 una celebrazione degna</a:t>
            </a:r>
            <a:endParaRPr lang="it-IT" dirty="0"/>
          </a:p>
        </p:txBody>
      </p:sp>
      <p:sp>
        <p:nvSpPr>
          <p:cNvPr id="3" name="Segnaposto contenuto 2"/>
          <p:cNvSpPr>
            <a:spLocks noGrp="1"/>
          </p:cNvSpPr>
          <p:nvPr>
            <p:ph idx="1"/>
          </p:nvPr>
        </p:nvSpPr>
        <p:spPr/>
        <p:txBody>
          <a:bodyPr/>
          <a:lstStyle/>
          <a:p>
            <a:pPr marL="0" indent="0" algn="just">
              <a:buNone/>
            </a:pPr>
            <a:r>
              <a:rPr lang="it-IT" sz="1800" dirty="0" smtClean="0"/>
              <a:t>Anzitutto occorre una buona preparazione. La celebrazione è opera concorde di molte persone: il celebrante, il diacono, i ministri dell’altare, i lettori, il coro e l’assemblea; quelli che hanno preparato e ornato la chiesa, quelli che raccolgono la questua, quelli che formulano le intenzioni della preghiera universale, quelli che portano il necessario con la processione </a:t>
            </a:r>
            <a:r>
              <a:rPr lang="it-IT" sz="1800" dirty="0" err="1" smtClean="0"/>
              <a:t>offertoriale…</a:t>
            </a:r>
            <a:r>
              <a:rPr lang="it-IT" sz="1800" dirty="0" smtClean="0"/>
              <a:t> Una buona celebrazione richiede che ciascuno sappia fare la sua parte coordinandosi con gli altri. Non si tratta di fare cose strane o gesti enfatici. La bellezza di una celebrazione si misura da quanto essa è semplice e spontanea. Quando non ci si accorge di chi fa le cose e del modo in cui le fa, vuol dire che le cose sono state fatte bene. Se un lettore legge bene, chi ascolta fa attenzione alle parole e al loro significato, non al lettore; se il celebrante celebra bene, chi partecipa non è attirato dalla figura del celebrante ma è coinvolto nell’azione liturgica. La preparazione accurata non serve a mettere in luce gli attori, ma al contrario a nasconderli in modo che l’azione liturgica proceda senza intoppi, senza distrazioni e lasci trasparire che il vero protagonista è il Signore.</a:t>
            </a:r>
          </a:p>
          <a:p>
            <a:pPr>
              <a:buNone/>
            </a:pPr>
            <a:endParaRPr lang="it-IT"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Nella celebrazione liturgica i messaggi del celebrante e le risposte dei fedeli sono tutti predeterminati, ci si limita ad una ripetizione formale di un dialogo precostituito; e in questo caso l’indice di una maggiore o minore partecipazione può essere dato soltanto dalla forma con la quale si pronunciano le formule.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scene3d>
              <a:camera prst="orthographicFront"/>
              <a:lightRig rig="soft" dir="t">
                <a:rot lat="0" lon="0" rev="16800000"/>
              </a:lightRig>
            </a:scene3d>
            <a:sp3d prstMaterial="softEdge">
              <a:bevelT w="38100" h="38100"/>
            </a:sp3d>
          </a:bodyPr>
          <a:lstStyle/>
          <a:p>
            <a:pPr>
              <a:defRPr/>
            </a:pPr>
            <a:r>
              <a:rPr lang="it-IT" dirty="0" err="1" smtClean="0"/>
              <a:t>4</a:t>
            </a:r>
            <a:r>
              <a:rPr lang="it-IT" dirty="0" smtClean="0"/>
              <a:t>. Deve esserci apertura al reale </a:t>
            </a:r>
            <a:endParaRPr lang="it-IT" dirty="0"/>
          </a:p>
        </p:txBody>
      </p:sp>
      <p:sp>
        <p:nvSpPr>
          <p:cNvPr id="62467"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“La comunicazione umana è autentica quando, lungi dall’essere un gioco verbale, è ricerca umile e poi verifica di quanto trovato, senza la pretesa di essere espressione definitiva, esaustiva della realtà: è sempre possibile compiere un passo ulteriore e scoprire un nuovo aspetto della vita che viviamo”. </a:t>
            </a:r>
          </a:p>
          <a:p>
            <a:endParaRPr lang="it-IT" smtClean="0">
              <a:effectLst>
                <a:outerShdw blurRad="38100" dist="38100" dir="2700000" algn="tl">
                  <a:srgbClr val="646B86"/>
                </a:outerShdw>
              </a:effectLst>
              <a:ea typeface="ＭＳ Ｐゴシック" pitchFamily="-112" charset="-128"/>
            </a:endParaRPr>
          </a:p>
          <a:p>
            <a:r>
              <a:rPr lang="it-IT" sz="2000" smtClean="0">
                <a:effectLst>
                  <a:outerShdw blurRad="38100" dist="38100" dir="2700000" algn="tl">
                    <a:srgbClr val="646B86"/>
                  </a:outerShdw>
                </a:effectLst>
                <a:ea typeface="ＭＳ Ｐゴシック" pitchFamily="-112" charset="-128"/>
              </a:rPr>
              <a:t>Lever F., “La rilevanza della Messa come comunicazione”, in </a:t>
            </a:r>
            <a:r>
              <a:rPr lang="it-IT" sz="2000" u="sng" smtClean="0">
                <a:effectLst>
                  <a:outerShdw blurRad="38100" dist="38100" dir="2700000" algn="tl">
                    <a:srgbClr val="646B86"/>
                  </a:outerShdw>
                </a:effectLst>
                <a:ea typeface="ＭＳ Ｐゴシック" pitchFamily="-112" charset="-128"/>
              </a:rPr>
              <a:t>Nuovo dizionario di liturgia</a:t>
            </a:r>
            <a:r>
              <a:rPr lang="en-GB" sz="2000" smtClean="0">
                <a:effectLst>
                  <a:outerShdw blurRad="38100" dist="38100" dir="2700000" algn="tl">
                    <a:srgbClr val="646B86"/>
                  </a:outerShdw>
                </a:effectLst>
                <a:ea typeface="ＭＳ Ｐゴシック" pitchFamily="-112" charset="-128"/>
              </a:rPr>
              <a:t>, op. cit., p. 1222.</a:t>
            </a:r>
            <a:endParaRPr lang="it-IT" sz="2000" smtClean="0">
              <a:effectLst>
                <a:outerShdw blurRad="38100" dist="38100" dir="2700000" algn="tl">
                  <a:srgbClr val="646B86"/>
                </a:outerShdw>
              </a:effectLst>
              <a:ea typeface="ＭＳ Ｐゴシック" pitchFamily="-112" charset="-128"/>
            </a:endParaRPr>
          </a:p>
          <a:p>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Segnaposto contenuto 2"/>
          <p:cNvSpPr>
            <a:spLocks noGrp="1"/>
          </p:cNvSpPr>
          <p:nvPr>
            <p:ph idx="1"/>
          </p:nvPr>
        </p:nvSpPr>
        <p:spPr>
          <a:xfrm>
            <a:off x="457200" y="762000"/>
            <a:ext cx="8229600" cy="5546725"/>
          </a:xfrm>
        </p:spPr>
        <p:txBody>
          <a:bodyPr/>
          <a:lstStyle/>
          <a:p>
            <a:r>
              <a:rPr lang="it-IT" sz="3800" smtClean="0">
                <a:effectLst>
                  <a:outerShdw blurRad="38100" dist="38100" dir="2700000" algn="tl">
                    <a:srgbClr val="646B86"/>
                  </a:outerShdw>
                </a:effectLst>
                <a:ea typeface="ＭＳ Ｐゴシック" pitchFamily="-112" charset="-128"/>
              </a:rPr>
              <a:t>La comunicazione che si realizza nella liturgia cristiana, per essere autentica deve saper parlare della verità di Dio e della sua presenza, e nello stesso tempo anche della verità dell’uomo, delle sue gioie, delle sue ansie e della speranza cristiana.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egnaposto contenuto 2"/>
          <p:cNvSpPr>
            <a:spLocks noGrp="1"/>
          </p:cNvSpPr>
          <p:nvPr>
            <p:ph idx="1"/>
          </p:nvPr>
        </p:nvSpPr>
        <p:spPr/>
        <p:txBody>
          <a:bodyPr/>
          <a:lstStyle/>
          <a:p>
            <a:r>
              <a:rPr lang="it-IT" sz="3600" smtClean="0">
                <a:effectLst>
                  <a:outerShdw blurRad="38100" dist="38100" dir="2700000" algn="tl">
                    <a:srgbClr val="646B86"/>
                  </a:outerShdw>
                </a:effectLst>
                <a:ea typeface="ＭＳ Ｐゴシック" pitchFamily="-112" charset="-128"/>
              </a:rPr>
              <a:t>La celebrazione liturgica non si realizza per mezzo di una riunione di uomini, ma attraverso la presenza reale di Dio che convoca il suo popolo: non noi che comunichiamo con Dio, ma Dio che chiamandoci ci parla.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it-IT" dirty="0" smtClean="0"/>
              <a:t>Conclusioni</a:t>
            </a:r>
            <a:endParaRPr lang="it-IT" dirty="0"/>
          </a:p>
        </p:txBody>
      </p:sp>
      <p:sp>
        <p:nvSpPr>
          <p:cNvPr id="65539" name="Segnaposto contenuto 2"/>
          <p:cNvSpPr>
            <a:spLocks noGrp="1"/>
          </p:cNvSpPr>
          <p:nvPr>
            <p:ph idx="1"/>
          </p:nvPr>
        </p:nvSpPr>
        <p:spPr/>
        <p:txBody>
          <a:bodyPr/>
          <a:lstStyle/>
          <a:p>
            <a:r>
              <a:rPr lang="it-IT" smtClean="0">
                <a:ea typeface="ＭＳ Ｐゴシック" pitchFamily="-112" charset="-128"/>
              </a:rPr>
              <a:t>Per ridare vigore alla capacità comunicativa dei segni liturgici bisogna agire su un duplice fronte: uno interno alla Chiesa, con la </a:t>
            </a:r>
            <a:r>
              <a:rPr lang="it-IT" smtClean="0">
                <a:solidFill>
                  <a:srgbClr val="D16349"/>
                </a:solidFill>
                <a:effectLst>
                  <a:outerShdw blurRad="38100" dist="38100" dir="2700000" algn="tl">
                    <a:srgbClr val="FFFFFF"/>
                  </a:outerShdw>
                </a:effectLst>
                <a:ea typeface="ＭＳ Ｐゴシック" pitchFamily="-112" charset="-128"/>
              </a:rPr>
              <a:t>catechesi</a:t>
            </a:r>
            <a:r>
              <a:rPr lang="it-IT" smtClean="0">
                <a:solidFill>
                  <a:srgbClr val="D16349"/>
                </a:solidFill>
                <a:ea typeface="ＭＳ Ｐゴシック" pitchFamily="-112" charset="-128"/>
              </a:rPr>
              <a:t>,</a:t>
            </a:r>
            <a:r>
              <a:rPr lang="it-IT" smtClean="0">
                <a:ea typeface="ＭＳ Ｐゴシック" pitchFamily="-112" charset="-128"/>
              </a:rPr>
              <a:t> attraverso appunto “l’inventare” i segni liturgici secondo il significato etimologico del termine (inventare dal latino in-venio, che significa scoprire); l’altro esterno attraverso l’</a:t>
            </a:r>
            <a:r>
              <a:rPr lang="it-IT" smtClean="0">
                <a:solidFill>
                  <a:srgbClr val="D16349"/>
                </a:solidFill>
                <a:ea typeface="ＭＳ Ｐゴシック" pitchFamily="-112" charset="-128"/>
              </a:rPr>
              <a:t>evangelizzazione</a:t>
            </a:r>
            <a:r>
              <a:rPr lang="it-IT" smtClean="0">
                <a:ea typeface="ＭＳ Ｐゴシック" pitchFamily="-112" charset="-128"/>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Un altro accorgimento indispensabile è collegato alla necessità di ridare “verità” ai segni liturgici evitando ogni forma di riduzionismo. </a:t>
            </a:r>
          </a:p>
          <a:p>
            <a:endParaRPr lang="it-IT" smtClean="0">
              <a:effectLst>
                <a:outerShdw blurRad="38100" dist="38100" dir="2700000" algn="tl">
                  <a:srgbClr val="646B86"/>
                </a:outerShdw>
              </a:effectLst>
              <a:ea typeface="ＭＳ Ｐゴシック" pitchFamily="-112" charset="-12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egnaposto contenuto 2"/>
          <p:cNvSpPr>
            <a:spLocks noGrp="1"/>
          </p:cNvSpPr>
          <p:nvPr>
            <p:ph idx="1"/>
          </p:nvPr>
        </p:nvSpPr>
        <p:spPr>
          <a:xfrm>
            <a:off x="457200" y="762000"/>
            <a:ext cx="8229600" cy="5546725"/>
          </a:xfrm>
        </p:spPr>
        <p:txBody>
          <a:bodyPr/>
          <a:lstStyle/>
          <a:p>
            <a:endParaRPr lang="it-IT" dirty="0" smtClean="0">
              <a:effectLst>
                <a:outerShdw blurRad="38100" dist="38100" dir="2700000" algn="tl">
                  <a:srgbClr val="646B86"/>
                </a:outerShdw>
              </a:effectLst>
              <a:ea typeface="ＭＳ Ｐゴシック" pitchFamily="-112" charset="-128"/>
            </a:endParaRPr>
          </a:p>
          <a:p>
            <a:endParaRPr lang="it-IT" dirty="0" smtClean="0">
              <a:effectLst>
                <a:outerShdw blurRad="38100" dist="38100" dir="2700000" algn="tl">
                  <a:srgbClr val="646B86"/>
                </a:outerShdw>
              </a:effectLst>
              <a:ea typeface="ＭＳ Ｐゴシック" pitchFamily="-112" charset="-128"/>
            </a:endParaRPr>
          </a:p>
          <a:p>
            <a:endParaRPr lang="it-IT" dirty="0" smtClean="0">
              <a:effectLst>
                <a:outerShdw blurRad="38100" dist="38100" dir="2700000" algn="tl">
                  <a:srgbClr val="646B86"/>
                </a:outerShdw>
              </a:effectLst>
              <a:ea typeface="ＭＳ Ｐゴシック" pitchFamily="-112" charset="-128"/>
            </a:endParaRPr>
          </a:p>
          <a:p>
            <a:endParaRPr lang="it-IT" dirty="0" smtClean="0">
              <a:effectLst>
                <a:outerShdw blurRad="38100" dist="38100" dir="2700000" algn="tl">
                  <a:srgbClr val="646B86"/>
                </a:outerShdw>
              </a:effectLst>
              <a:ea typeface="ＭＳ Ｐゴシック" pitchFamily="-112" charset="-128"/>
            </a:endParaRPr>
          </a:p>
          <a:p>
            <a:endParaRPr lang="it-IT" dirty="0" smtClean="0">
              <a:effectLst>
                <a:outerShdw blurRad="38100" dist="38100" dir="2700000" algn="tl">
                  <a:srgbClr val="646B86"/>
                </a:outerShdw>
              </a:effectLst>
              <a:ea typeface="ＭＳ Ｐゴシック" pitchFamily="-112" charset="-128"/>
            </a:endParaRPr>
          </a:p>
          <a:p>
            <a:r>
              <a:rPr lang="it-IT" dirty="0" smtClean="0">
                <a:effectLst>
                  <a:outerShdw blurRad="38100" dist="38100" dir="2700000" algn="tl">
                    <a:srgbClr val="646B86"/>
                  </a:outerShdw>
                </a:effectLst>
                <a:ea typeface="ＭＳ Ｐゴシック" pitchFamily="-112" charset="-128"/>
              </a:rPr>
              <a:t>Ogni riduzione del segno porta con sé una palese riduzione di significato e, parallelamente, di capacità comunicativa.</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egnaposto contenuto 2"/>
          <p:cNvSpPr>
            <a:spLocks noGrp="1"/>
          </p:cNvSpPr>
          <p:nvPr>
            <p:ph idx="1"/>
          </p:nvPr>
        </p:nvSpPr>
        <p:spPr>
          <a:xfrm>
            <a:off x="457200" y="762000"/>
            <a:ext cx="8229600" cy="5546725"/>
          </a:xfrm>
        </p:spPr>
        <p:txBody>
          <a:bodyPr/>
          <a:lstStyle/>
          <a:p>
            <a:r>
              <a:rPr lang="it-IT" smtClean="0">
                <a:effectLst>
                  <a:outerShdw blurRad="38100" dist="38100" dir="2700000" algn="tl">
                    <a:srgbClr val="646B86"/>
                  </a:outerShdw>
                </a:effectLst>
                <a:ea typeface="ＭＳ Ｐゴシック" pitchFamily="-112" charset="-128"/>
              </a:rPr>
              <a:t>Riducendo i segni si innesca un meccanismo a catena. Non scordiamo che la liturgia non è un insieme di informazioni, dove contano soltanto i contenuti, “la liturgia è un’azione simbolica che passa attraverso ‘forme’ significative. Se le forme cambiano, il rito cambia. Se un elemento viene modificato, la totalità significante è mutata”.</a:t>
            </a:r>
          </a:p>
          <a:p>
            <a:pPr>
              <a:buFont typeface="Wingdings 2" pitchFamily="-112" charset="2"/>
              <a:buNone/>
            </a:pPr>
            <a:endParaRPr lang="it-IT" smtClean="0">
              <a:effectLst>
                <a:outerShdw blurRad="38100" dist="38100" dir="2700000" algn="tl">
                  <a:srgbClr val="646B86"/>
                </a:outerShdw>
              </a:effectLst>
              <a:ea typeface="ＭＳ Ｐゴシック" pitchFamily="-112" charset="-128"/>
            </a:endParaRPr>
          </a:p>
          <a:p>
            <a:r>
              <a:rPr lang="it-IT" smtClean="0">
                <a:effectLst>
                  <a:outerShdw blurRad="38100" dist="38100" dir="2700000" algn="tl">
                    <a:srgbClr val="646B86"/>
                  </a:outerShdw>
                </a:effectLst>
                <a:ea typeface="ＭＳ Ｐゴシック" pitchFamily="-112" charset="-128"/>
              </a:rPr>
              <a:t>Gelineau J., </a:t>
            </a:r>
            <a:r>
              <a:rPr lang="it-IT" u="sng" smtClean="0">
                <a:effectLst>
                  <a:outerShdw blurRad="38100" dist="38100" dir="2700000" algn="tl">
                    <a:srgbClr val="646B86"/>
                  </a:outerShdw>
                </a:effectLst>
                <a:ea typeface="ＭＳ Ｐゴシック" pitchFamily="-112" charset="-128"/>
              </a:rPr>
              <a:t>La liturgia domani</a:t>
            </a:r>
            <a:r>
              <a:rPr lang="it-IT" smtClean="0">
                <a:effectLst>
                  <a:outerShdw blurRad="38100" dist="38100" dir="2700000" algn="tl">
                    <a:srgbClr val="646B86"/>
                  </a:outerShdw>
                </a:effectLst>
                <a:ea typeface="ＭＳ Ｐゴシック" pitchFamily="-112" charset="-128"/>
              </a:rPr>
              <a:t>...., op. cit., p. 13.</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Segnaposto contenuto 2"/>
          <p:cNvSpPr>
            <a:spLocks noGrp="1"/>
          </p:cNvSpPr>
          <p:nvPr>
            <p:ph idx="1"/>
          </p:nvPr>
        </p:nvSpPr>
        <p:spPr/>
        <p:txBody>
          <a:bodyPr/>
          <a:lstStyle/>
          <a:p>
            <a:r>
              <a:rPr lang="it-IT" smtClean="0">
                <a:effectLst>
                  <a:outerShdw blurRad="38100" dist="38100" dir="2700000" algn="tl">
                    <a:srgbClr val="646B86"/>
                  </a:outerShdw>
                </a:effectLst>
                <a:ea typeface="ＭＳ Ｐゴシック" pitchFamily="-112" charset="-128"/>
              </a:rPr>
              <a:t>Né ridurre….</a:t>
            </a:r>
          </a:p>
          <a:p>
            <a:endParaRPr lang="it-IT" smtClean="0">
              <a:effectLst>
                <a:outerShdw blurRad="38100" dist="38100" dir="2700000" algn="tl">
                  <a:srgbClr val="646B86"/>
                </a:outerShdw>
              </a:effectLst>
              <a:ea typeface="ＭＳ Ｐゴシック" pitchFamily="-112" charset="-128"/>
            </a:endParaRPr>
          </a:p>
          <a:p>
            <a:r>
              <a:rPr lang="it-IT" smtClean="0">
                <a:effectLst>
                  <a:outerShdw blurRad="38100" dist="38100" dir="2700000" algn="tl">
                    <a:srgbClr val="646B86"/>
                  </a:outerShdw>
                </a:effectLst>
                <a:ea typeface="ＭＳ Ｐゴシック" pitchFamily="-112" charset="-128"/>
              </a:rPr>
              <a:t>Né soffocare il simbolismo</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egnaposto contenuto 2"/>
          <p:cNvSpPr>
            <a:spLocks noGrp="1"/>
          </p:cNvSpPr>
          <p:nvPr>
            <p:ph idx="1"/>
          </p:nvPr>
        </p:nvSpPr>
        <p:spPr>
          <a:xfrm>
            <a:off x="457200" y="762000"/>
            <a:ext cx="8229600" cy="5546725"/>
          </a:xfrm>
        </p:spPr>
        <p:txBody>
          <a:bodyPr/>
          <a:lstStyle/>
          <a:p>
            <a:r>
              <a:rPr lang="it-IT" sz="3600" smtClean="0">
                <a:effectLst>
                  <a:outerShdw blurRad="38100" dist="38100" dir="2700000" algn="tl">
                    <a:srgbClr val="646B86"/>
                  </a:outerShdw>
                </a:effectLst>
                <a:ea typeface="ＭＳ Ｐゴシック" pitchFamily="-112" charset="-128"/>
              </a:rPr>
              <a:t>Un’ultima via che vogliamo considerare riguarda la constatazione che la demotivazione al rito è data da una demotivazione della comunità cristiana, che dovrebbe riconoscersi nel rito che celebra, se tale riconoscimento non si realizza due sono le ipotesi possibili in merito: o non c’è comunità, o non c’è ritualità.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0" dirty="0" smtClean="0">
                <a:effectLst/>
              </a:rPr>
              <a:t>La situazione dopo la riforma</a:t>
            </a:r>
            <a:endParaRPr lang="it-IT" b="0" dirty="0">
              <a:effectLst/>
            </a:endParaRPr>
          </a:p>
        </p:txBody>
      </p:sp>
      <p:sp>
        <p:nvSpPr>
          <p:cNvPr id="3" name="Segnaposto contenuto 2"/>
          <p:cNvSpPr>
            <a:spLocks noGrp="1"/>
          </p:cNvSpPr>
          <p:nvPr>
            <p:ph idx="1"/>
          </p:nvPr>
        </p:nvSpPr>
        <p:spPr/>
        <p:txBody>
          <a:bodyPr/>
          <a:lstStyle/>
          <a:p>
            <a:pPr marL="0" indent="0" algn="just">
              <a:buNone/>
            </a:pPr>
            <a:r>
              <a:rPr lang="it-IT" dirty="0" smtClean="0"/>
              <a:t>Il liturgista Cesare Giraudo ha sintetizzato la situazione che si è venuta a creare in campo liturgico dopo la riforma con queste parole: «Se prima [della riforma liturgica] c'erano fissità, sclerosi di forme, innaturalezza, che rendevano la liturgia di allora una "liturgia di ferro", oggi ci sono naturalezza e spontaneismo, indubbiamente sinceri, ma spesso fraintesi, malintesi, che fanno - o perlomeno rischiano di fare - della liturgia una "liturgia di caucciù", sgusciante, glissante, saponosa, che a volte si esprime in un ostentato affrancamento da ogni normativa rubricale». </a:t>
            </a:r>
            <a:endParaRPr lang="it-IT"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Segnaposto contenuto 2"/>
          <p:cNvSpPr>
            <a:spLocks noGrp="1"/>
          </p:cNvSpPr>
          <p:nvPr>
            <p:ph idx="1"/>
          </p:nvPr>
        </p:nvSpPr>
        <p:spPr>
          <a:xfrm>
            <a:off x="457200" y="381000"/>
            <a:ext cx="8229600" cy="1600200"/>
          </a:xfrm>
        </p:spPr>
        <p:txBody>
          <a:bodyPr/>
          <a:lstStyle/>
          <a:p>
            <a:r>
              <a:rPr lang="it-IT" dirty="0" smtClean="0">
                <a:effectLst>
                  <a:outerShdw blurRad="38100" dist="38100" dir="2700000" algn="tl">
                    <a:srgbClr val="646B86"/>
                  </a:outerShdw>
                </a:effectLst>
                <a:ea typeface="ＭＳ Ｐゴシック" pitchFamily="-112" charset="-128"/>
              </a:rPr>
              <a:t>Faccio gli auguri a tutti voi di buon prosieguo delle </a:t>
            </a:r>
            <a:r>
              <a:rPr lang="it-IT" dirty="0" err="1" smtClean="0">
                <a:effectLst>
                  <a:outerShdw blurRad="38100" dist="38100" dir="2700000" algn="tl">
                    <a:srgbClr val="646B86"/>
                  </a:outerShdw>
                </a:effectLst>
                <a:ea typeface="ＭＳ Ｐゴシック" pitchFamily="-112" charset="-128"/>
              </a:rPr>
              <a:t>lezioni…</a:t>
            </a:r>
            <a:endParaRPr lang="it-IT" dirty="0" smtClean="0">
              <a:effectLst>
                <a:outerShdw blurRad="38100" dist="38100" dir="2700000" algn="tl">
                  <a:srgbClr val="646B86"/>
                </a:outerShdw>
              </a:effectLst>
              <a:ea typeface="ＭＳ Ｐゴシック" pitchFamily="-112" charset="-128"/>
            </a:endParaRPr>
          </a:p>
        </p:txBody>
      </p:sp>
      <p:pic>
        <p:nvPicPr>
          <p:cNvPr id="2" name="Immagine 3" descr="grazie3npqo3.gif"/>
          <p:cNvPicPr>
            <a:picLocks noChangeAspect="1"/>
          </p:cNvPicPr>
          <p:nvPr/>
        </p:nvPicPr>
        <p:blipFill>
          <a:blip r:embed="rId2"/>
          <a:srcRect/>
          <a:stretch>
            <a:fillRect/>
          </a:stretch>
        </p:blipFill>
        <p:spPr bwMode="auto">
          <a:xfrm>
            <a:off x="1371600" y="1981200"/>
            <a:ext cx="5773738" cy="445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it-IT" sz="3200" dirty="0" smtClean="0">
                <a:ea typeface="+mj-ea"/>
                <a:cs typeface="+mj-cs"/>
              </a:rPr>
              <a:t>La Liturgia alla luce </a:t>
            </a:r>
            <a:br>
              <a:rPr lang="it-IT" sz="3200" dirty="0" smtClean="0">
                <a:ea typeface="+mj-ea"/>
                <a:cs typeface="+mj-cs"/>
              </a:rPr>
            </a:br>
            <a:r>
              <a:rPr lang="it-IT" sz="3200" dirty="0" smtClean="0">
                <a:ea typeface="+mj-ea"/>
                <a:cs typeface="+mj-cs"/>
              </a:rPr>
              <a:t>della scienze della comunicazione </a:t>
            </a:r>
            <a:endParaRPr lang="it-IT" sz="3200" dirty="0">
              <a:ea typeface="+mj-ea"/>
              <a:cs typeface="+mj-cs"/>
            </a:endParaRPr>
          </a:p>
        </p:txBody>
      </p:sp>
      <p:sp>
        <p:nvSpPr>
          <p:cNvPr id="14339" name="Segnaposto contenuto 2"/>
          <p:cNvSpPr>
            <a:spLocks noGrp="1"/>
          </p:cNvSpPr>
          <p:nvPr>
            <p:ph idx="1"/>
          </p:nvPr>
        </p:nvSpPr>
        <p:spPr/>
        <p:txBody>
          <a:bodyPr/>
          <a:lstStyle/>
          <a:p>
            <a:pPr marL="0" indent="0" eaLnBrk="1" hangingPunct="1">
              <a:buFont typeface="Wingdings 2" pitchFamily="-112" charset="2"/>
              <a:buNone/>
            </a:pPr>
            <a:r>
              <a:rPr lang="it-IT" dirty="0" smtClean="0">
                <a:effectLst>
                  <a:outerShdw blurRad="38100" dist="38100" dir="2700000" algn="tl">
                    <a:srgbClr val="646B86"/>
                  </a:outerShdw>
                </a:effectLst>
                <a:ea typeface="ＭＳ Ｐゴシック" pitchFamily="-112" charset="-128"/>
              </a:rPr>
              <a:t>Le scienze della comunicazione affermano che un incontro umano può diventare un evento di comunicazione autentica se risponde a queste quattro fondamentali condizioni:</a:t>
            </a:r>
          </a:p>
          <a:p>
            <a:pPr lvl="1" eaLnBrk="1" hangingPunct="1"/>
            <a:r>
              <a:rPr lang="it-IT" dirty="0" smtClean="0">
                <a:effectLst>
                  <a:outerShdw blurRad="38100" dist="38100" dir="2700000" algn="tl">
                    <a:srgbClr val="646B86"/>
                  </a:outerShdw>
                </a:effectLst>
                <a:ea typeface="ＭＳ Ｐゴシック" pitchFamily="-112" charset="-128"/>
              </a:rPr>
              <a:t>1) L’emittente e il ricevente devono essere motivati a realizzare tale incontro.</a:t>
            </a:r>
          </a:p>
          <a:p>
            <a:pPr lvl="1" eaLnBrk="1" hangingPunct="1"/>
            <a:r>
              <a:rPr lang="it-IT" dirty="0" smtClean="0">
                <a:effectLst>
                  <a:outerShdw blurRad="38100" dist="38100" dir="2700000" algn="tl">
                    <a:srgbClr val="646B86"/>
                  </a:outerShdw>
                </a:effectLst>
                <a:ea typeface="ＭＳ Ｐゴシック" pitchFamily="-112" charset="-128"/>
              </a:rPr>
              <a:t>2) La codificazione e la decodificazione devono essere corrette.</a:t>
            </a:r>
          </a:p>
          <a:p>
            <a:pPr lvl="1" eaLnBrk="1" hangingPunct="1"/>
            <a:r>
              <a:rPr lang="it-IT" dirty="0" smtClean="0">
                <a:effectLst>
                  <a:outerShdw blurRad="38100" dist="38100" dir="2700000" algn="tl">
                    <a:srgbClr val="646B86"/>
                  </a:outerShdw>
                </a:effectLst>
                <a:ea typeface="ＭＳ Ｐゴシック" pitchFamily="-112" charset="-128"/>
              </a:rPr>
              <a:t>3) Deve esserci una “vera” interazione.</a:t>
            </a:r>
          </a:p>
          <a:p>
            <a:pPr lvl="1" eaLnBrk="1" hangingPunct="1"/>
            <a:r>
              <a:rPr lang="it-IT" dirty="0" smtClean="0">
                <a:effectLst>
                  <a:outerShdw blurRad="38100" dist="38100" dir="2700000" algn="tl">
                    <a:srgbClr val="646B86"/>
                  </a:outerShdw>
                </a:effectLst>
                <a:ea typeface="ＭＳ Ｐゴシック" pitchFamily="-112" charset="-128"/>
              </a:rPr>
              <a:t>4) Deve esserci un’apertura al reale.</a:t>
            </a:r>
          </a:p>
          <a:p>
            <a:pPr eaLnBrk="1" hangingPunct="1"/>
            <a:endParaRPr lang="it-IT" dirty="0" smtClean="0">
              <a:ea typeface="ＭＳ Ｐゴシック" pitchFamily="-112"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scene3d>
              <a:camera prst="orthographicFront"/>
              <a:lightRig rig="soft" dir="t">
                <a:rot lat="0" lon="0" rev="16800000"/>
              </a:lightRig>
            </a:scene3d>
            <a:sp3d prstMaterial="softEdge">
              <a:bevelT w="38100" h="38100"/>
            </a:sp3d>
          </a:bodyPr>
          <a:lstStyle/>
          <a:p>
            <a:pPr eaLnBrk="1" fontAlgn="auto" hangingPunct="1">
              <a:spcAft>
                <a:spcPts val="0"/>
              </a:spcAft>
              <a:defRPr/>
            </a:pPr>
            <a:r>
              <a:rPr lang="it-IT" dirty="0" err="1" smtClean="0">
                <a:ea typeface="+mj-ea"/>
                <a:cs typeface="+mj-cs"/>
              </a:rPr>
              <a:t>1</a:t>
            </a:r>
            <a:r>
              <a:rPr lang="it-IT" dirty="0" smtClean="0">
                <a:ea typeface="+mj-ea"/>
                <a:cs typeface="+mj-cs"/>
              </a:rPr>
              <a:t>) L’emittente e il ricevente devono essere motivati </a:t>
            </a:r>
            <a:endParaRPr lang="it-IT" dirty="0">
              <a:ea typeface="+mj-ea"/>
              <a:cs typeface="+mj-cs"/>
            </a:endParaRPr>
          </a:p>
        </p:txBody>
      </p:sp>
      <p:sp>
        <p:nvSpPr>
          <p:cNvPr id="3" name="Segnaposto contenuto 2"/>
          <p:cNvSpPr>
            <a:spLocks noGrp="1"/>
          </p:cNvSpPr>
          <p:nvPr>
            <p:ph idx="1"/>
          </p:nvPr>
        </p:nvSpPr>
        <p:spPr/>
        <p:txBody>
          <a:bodyPr>
            <a:normAutofit/>
          </a:bodyPr>
          <a:lstStyle/>
          <a:p>
            <a:pPr indent="-547688" eaLnBrk="1" hangingPunct="1">
              <a:lnSpc>
                <a:spcPct val="90000"/>
              </a:lnSpc>
            </a:pPr>
            <a:r>
              <a:rPr lang="it-IT" sz="3100" dirty="0" smtClean="0">
                <a:effectLst>
                  <a:outerShdw blurRad="38100" dist="38100" dir="2700000" algn="tl">
                    <a:srgbClr val="646B86"/>
                  </a:outerShdw>
                </a:effectLst>
                <a:ea typeface="ＭＳ Ｐゴシック" pitchFamily="-112" charset="-128"/>
              </a:rPr>
              <a:t>La motivazione dell’emittente e del ricevente in un incontro comunicativo è la condizione fondamentale affinché si realizzi un’autentica comunicazione, e la ricchezza che può scaturire da qualsiasi comunicazione è proporzionale alla motivazione di coloro che vi sono coinvolti.</a:t>
            </a:r>
          </a:p>
          <a:p>
            <a:pPr eaLnBrk="1" hangingPunct="1">
              <a:lnSpc>
                <a:spcPct val="90000"/>
              </a:lnSpc>
            </a:pPr>
            <a:r>
              <a:rPr lang="it-IT" sz="3300" dirty="0" smtClean="0">
                <a:effectLst>
                  <a:outerShdw blurRad="38100" dist="38100" dir="2700000" algn="tl">
                    <a:srgbClr val="646B86"/>
                  </a:outerShdw>
                </a:effectLst>
                <a:ea typeface="ＭＳ Ｐゴシック" pitchFamily="-112" charset="-128"/>
              </a:rPr>
              <a:t>La motivazione include la reciproca conoscenza fra i comunicanti. </a:t>
            </a:r>
            <a:endParaRPr lang="it-IT" sz="3100" dirty="0" smtClean="0">
              <a:effectLst>
                <a:outerShdw blurRad="38100" dist="38100" dir="2700000" algn="tl">
                  <a:srgbClr val="646B86"/>
                </a:outerShdw>
              </a:effectLst>
              <a:ea typeface="ＭＳ Ｐゴシック" pitchFamily="-112"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contenuto 2"/>
          <p:cNvSpPr>
            <a:spLocks noGrp="1"/>
          </p:cNvSpPr>
          <p:nvPr>
            <p:ph idx="1"/>
          </p:nvPr>
        </p:nvSpPr>
        <p:spPr>
          <a:xfrm>
            <a:off x="457200" y="533400"/>
            <a:ext cx="8229600" cy="5775325"/>
          </a:xfrm>
        </p:spPr>
        <p:txBody>
          <a:bodyPr/>
          <a:lstStyle/>
          <a:p>
            <a:pPr eaLnBrk="1" hangingPunct="1">
              <a:lnSpc>
                <a:spcPct val="90000"/>
              </a:lnSpc>
            </a:pPr>
            <a:r>
              <a:rPr lang="it-IT" sz="2600" dirty="0" smtClean="0">
                <a:effectLst>
                  <a:outerShdw blurRad="38100" dist="38100" dir="2700000" algn="tl">
                    <a:srgbClr val="646B86"/>
                  </a:outerShdw>
                </a:effectLst>
                <a:ea typeface="ＭＳ Ｐゴシック" pitchFamily="-112" charset="-128"/>
              </a:rPr>
              <a:t>Nella celebrazione liturgica questa reciproca conoscenza, il più delle volte, non è presente. </a:t>
            </a:r>
          </a:p>
          <a:p>
            <a:pPr eaLnBrk="1" hangingPunct="1">
              <a:lnSpc>
                <a:spcPct val="90000"/>
              </a:lnSpc>
            </a:pPr>
            <a:r>
              <a:rPr lang="it-IT" sz="2600" dirty="0" smtClean="0">
                <a:effectLst>
                  <a:outerShdw blurRad="38100" dist="38100" dir="2700000" algn="tl">
                    <a:srgbClr val="646B86"/>
                  </a:outerShdw>
                </a:effectLst>
                <a:ea typeface="ＭＳ Ｐゴシック" pitchFamily="-112" charset="-128"/>
              </a:rPr>
              <a:t>La comunità riunita considera la celebrazione liturgica come un incontro personale (faccia a faccia) con Dio, e la presenza degli “altri” è solo una situazione secondaria, e quasi un elemento di disturbo </a:t>
            </a:r>
          </a:p>
          <a:p>
            <a:pPr eaLnBrk="1" hangingPunct="1">
              <a:lnSpc>
                <a:spcPct val="90000"/>
              </a:lnSpc>
            </a:pPr>
            <a:r>
              <a:rPr lang="it-IT" sz="2600" dirty="0" smtClean="0">
                <a:effectLst>
                  <a:outerShdw blurRad="38100" dist="38100" dir="2700000" algn="tl">
                    <a:srgbClr val="646B86"/>
                  </a:outerShdw>
                </a:effectLst>
                <a:ea typeface="ＭＳ Ｐゴシック" pitchFamily="-112" charset="-128"/>
              </a:rPr>
              <a:t>A volte questa situazione è facilmente superabile quando, per esempio, il celebrante cerca il contatto visivo con chi gli sta davanti, durante la celebrazione fa riferimento alla situazione concreta e, alla fine della Messa, si ferma a salutare i presenti o a discutere con loro.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tice">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Vertice">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e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Cielo.thmx</Template>
  <TotalTime>325</TotalTime>
  <Words>3995</Words>
  <Application>Microsoft Office PowerPoint</Application>
  <PresentationFormat>Presentazione su schermo (4:3)</PresentationFormat>
  <Paragraphs>132</Paragraphs>
  <Slides>60</Slides>
  <Notes>0</Notes>
  <HiddenSlides>0</HiddenSlides>
  <MMClips>0</MMClips>
  <ScaleCrop>false</ScaleCrop>
  <HeadingPairs>
    <vt:vector size="4" baseType="variant">
      <vt:variant>
        <vt:lpstr>Tema</vt:lpstr>
      </vt:variant>
      <vt:variant>
        <vt:i4>1</vt:i4>
      </vt:variant>
      <vt:variant>
        <vt:lpstr>Titoli diapositive</vt:lpstr>
      </vt:variant>
      <vt:variant>
        <vt:i4>60</vt:i4>
      </vt:variant>
    </vt:vector>
  </HeadingPairs>
  <TitlesOfParts>
    <vt:vector size="61" baseType="lpstr">
      <vt:lpstr>Vertice</vt:lpstr>
      <vt:lpstr>La Liturgia  come pienezza  della comunicazione </vt:lpstr>
      <vt:lpstr>La pluralità dei linguaggi  nella liturgia</vt:lpstr>
      <vt:lpstr>Direttorio CEI sulle comunicazioni sociali </vt:lpstr>
      <vt:lpstr>I registri della comunicazione nella Liturgia</vt:lpstr>
      <vt:lpstr>Per una celebrazione degna</vt:lpstr>
      <vt:lpstr>La situazione dopo la riforma</vt:lpstr>
      <vt:lpstr>La Liturgia alla luce  della scienze della comunicazione </vt:lpstr>
      <vt:lpstr>1) L’emittente e il ricevente devono essere motivati </vt:lpstr>
      <vt:lpstr>Diapositiva 9</vt:lpstr>
      <vt:lpstr>Diapositiva 10</vt:lpstr>
      <vt:lpstr>Diapositiva 11</vt:lpstr>
      <vt:lpstr>2. La codificazione e la decodificazione devono essere corrette </vt:lpstr>
      <vt:lpstr>Diapositiva 13</vt:lpstr>
      <vt:lpstr>Diapositiva 14</vt:lpstr>
      <vt:lpstr>Diapositiva 15</vt:lpstr>
      <vt:lpstr>Dopo questa introduzione cerchiamo di considerare quali sono i codici che vengono utilizzati nella liturgia, soffermandoci sul codice gestuale. </vt:lpstr>
      <vt:lpstr>Quali i codici della comunicazione liturgica? </vt:lpstr>
      <vt:lpstr>Il codice spaziale </vt:lpstr>
      <vt:lpstr>Diapositiva 19</vt:lpstr>
      <vt:lpstr>Diapositiva 20</vt:lpstr>
      <vt:lpstr>Diapositiva 21</vt:lpstr>
      <vt:lpstr>Diapositiva 22</vt:lpstr>
      <vt:lpstr>Diapositiva 23</vt:lpstr>
      <vt:lpstr>I codici iconici </vt:lpstr>
      <vt:lpstr>Il codice degli oggetti </vt:lpstr>
      <vt:lpstr>Diapositiva 26</vt:lpstr>
      <vt:lpstr>Diapositiva 27</vt:lpstr>
      <vt:lpstr>Diapositiva 28</vt:lpstr>
      <vt:lpstr>Il codice gestuale </vt:lpstr>
      <vt:lpstr>Diapositiva 30</vt:lpstr>
      <vt:lpstr>Diapositiva 31</vt:lpstr>
      <vt:lpstr>Occorre una catechesi sui gesti liturgici</vt:lpstr>
      <vt:lpstr>Diapositiva 33</vt:lpstr>
      <vt:lpstr>Diapositiva 34</vt:lpstr>
      <vt:lpstr>Diapositiva 35</vt:lpstr>
      <vt:lpstr>Diapositiva 36</vt:lpstr>
      <vt:lpstr>Diapositiva 37</vt:lpstr>
      <vt:lpstr>Diapositiva 38</vt:lpstr>
      <vt:lpstr>Diapositiva 39</vt:lpstr>
      <vt:lpstr>I codici verbali </vt:lpstr>
      <vt:lpstr>Diapositiva 41</vt:lpstr>
      <vt:lpstr>Diapositiva 42</vt:lpstr>
      <vt:lpstr>Diapositiva 43</vt:lpstr>
      <vt:lpstr>Diapositiva 44</vt:lpstr>
      <vt:lpstr>Diapositiva 45</vt:lpstr>
      <vt:lpstr>Diapositiva 46</vt:lpstr>
      <vt:lpstr>Diapositiva 47</vt:lpstr>
      <vt:lpstr>3. Deve esserci una vera interazione </vt:lpstr>
      <vt:lpstr>Diapositiva 49</vt:lpstr>
      <vt:lpstr>Diapositiva 50</vt:lpstr>
      <vt:lpstr>4. Deve esserci apertura al reale </vt:lpstr>
      <vt:lpstr>Diapositiva 52</vt:lpstr>
      <vt:lpstr>Diapositiva 53</vt:lpstr>
      <vt:lpstr>Conclusioni</vt:lpstr>
      <vt:lpstr>Diapositiva 55</vt:lpstr>
      <vt:lpstr>Diapositiva 56</vt:lpstr>
      <vt:lpstr>Diapositiva 57</vt:lpstr>
      <vt:lpstr>Diapositiva 58</vt:lpstr>
      <vt:lpstr>Diapositiva 59</vt:lpstr>
      <vt:lpstr>Diapositiva 60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Liturgia e comunicazione </dc:title>
  <dc:creator>d. Pietro</dc:creator>
  <cp:lastModifiedBy>Utente</cp:lastModifiedBy>
  <cp:revision>48</cp:revision>
  <dcterms:created xsi:type="dcterms:W3CDTF">2009-01-19T12:34:02Z</dcterms:created>
  <dcterms:modified xsi:type="dcterms:W3CDTF">2014-02-01T14:51:38Z</dcterms:modified>
</cp:coreProperties>
</file>